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1"/>
  </p:notesMasterIdLst>
  <p:handoutMasterIdLst>
    <p:handoutMasterId r:id="rId22"/>
  </p:handoutMasterIdLst>
  <p:sldIdLst>
    <p:sldId id="479" r:id="rId3"/>
    <p:sldId id="647" r:id="rId4"/>
    <p:sldId id="662" r:id="rId5"/>
    <p:sldId id="663" r:id="rId6"/>
    <p:sldId id="664" r:id="rId7"/>
    <p:sldId id="665" r:id="rId8"/>
    <p:sldId id="648" r:id="rId9"/>
    <p:sldId id="649" r:id="rId10"/>
    <p:sldId id="588" r:id="rId11"/>
    <p:sldId id="652" r:id="rId12"/>
    <p:sldId id="668" r:id="rId13"/>
    <p:sldId id="669" r:id="rId14"/>
    <p:sldId id="653" r:id="rId15"/>
    <p:sldId id="917" r:id="rId16"/>
    <p:sldId id="916" r:id="rId17"/>
    <p:sldId id="915" r:id="rId18"/>
    <p:sldId id="918" r:id="rId19"/>
    <p:sldId id="919" r:id="rId20"/>
  </p:sldIdLst>
  <p:sldSz cx="9144000" cy="6858000" type="screen4x3"/>
  <p:notesSz cx="6669088" cy="9926638"/>
  <p:defaultTextStyle>
    <a:defPPr>
      <a:defRPr lang="it-IT"/>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Labbozzetta" initials="LL" lastIdx="3" clrIdx="0">
    <p:extLst>
      <p:ext uri="{19B8F6BF-5375-455C-9EA6-DF929625EA0E}">
        <p15:presenceInfo xmlns:p15="http://schemas.microsoft.com/office/powerpoint/2012/main" userId="Luca Labbozzet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A440"/>
    <a:srgbClr val="376092"/>
    <a:srgbClr val="3C6494"/>
    <a:srgbClr val="1F497D"/>
    <a:srgbClr val="DCE6F2"/>
    <a:srgbClr val="FFFFFF"/>
    <a:srgbClr val="343F5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5220" autoAdjust="0"/>
  </p:normalViewPr>
  <p:slideViewPr>
    <p:cSldViewPr>
      <p:cViewPr varScale="1">
        <p:scale>
          <a:sx n="82" d="100"/>
          <a:sy n="82" d="100"/>
        </p:scale>
        <p:origin x="145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2"/>
            <a:ext cx="2889885" cy="49784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7629" y="2"/>
            <a:ext cx="2889885" cy="497848"/>
          </a:xfrm>
          <a:prstGeom prst="rect">
            <a:avLst/>
          </a:prstGeom>
        </p:spPr>
        <p:txBody>
          <a:bodyPr vert="horz" lIns="91440" tIns="45720" rIns="91440" bIns="45720" rtlCol="0"/>
          <a:lstStyle>
            <a:lvl1pPr algn="r">
              <a:defRPr sz="1200"/>
            </a:lvl1pPr>
          </a:lstStyle>
          <a:p>
            <a:fld id="{3E345C8F-2568-411E-9CC7-0F23685556D4}" type="datetimeFigureOut">
              <a:rPr lang="it-IT" smtClean="0"/>
              <a:t>27/02/2024</a:t>
            </a:fld>
            <a:endParaRPr lang="it-IT"/>
          </a:p>
        </p:txBody>
      </p:sp>
      <p:sp>
        <p:nvSpPr>
          <p:cNvPr id="4" name="Segnaposto piè di pagina 3"/>
          <p:cNvSpPr>
            <a:spLocks noGrp="1"/>
          </p:cNvSpPr>
          <p:nvPr>
            <p:ph type="ftr" sz="quarter" idx="2"/>
          </p:nvPr>
        </p:nvSpPr>
        <p:spPr>
          <a:xfrm>
            <a:off x="2" y="9428792"/>
            <a:ext cx="2889885" cy="49784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29" y="9428792"/>
            <a:ext cx="2889885" cy="497848"/>
          </a:xfrm>
          <a:prstGeom prst="rect">
            <a:avLst/>
          </a:prstGeom>
        </p:spPr>
        <p:txBody>
          <a:bodyPr vert="horz" lIns="91440" tIns="45720" rIns="91440" bIns="45720" rtlCol="0" anchor="b"/>
          <a:lstStyle>
            <a:lvl1pPr algn="r">
              <a:defRPr sz="1200"/>
            </a:lvl1pPr>
          </a:lstStyle>
          <a:p>
            <a:fld id="{93CCDB13-5276-40F1-ABB7-CC0574413AE3}" type="slidenum">
              <a:rPr lang="it-IT" smtClean="0"/>
              <a:t>‹N›</a:t>
            </a:fld>
            <a:endParaRPr lang="it-IT"/>
          </a:p>
        </p:txBody>
      </p:sp>
    </p:spTree>
    <p:extLst>
      <p:ext uri="{BB962C8B-B14F-4D97-AF65-F5344CB8AC3E}">
        <p14:creationId xmlns:p14="http://schemas.microsoft.com/office/powerpoint/2010/main" val="968644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2"/>
            <a:ext cx="2889885" cy="496252"/>
          </a:xfrm>
          <a:prstGeom prst="rect">
            <a:avLst/>
          </a:prstGeom>
        </p:spPr>
        <p:txBody>
          <a:bodyPr vert="horz" lIns="91294" tIns="45648" rIns="91294" bIns="45648"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777629" y="2"/>
            <a:ext cx="2889885" cy="496252"/>
          </a:xfrm>
          <a:prstGeom prst="rect">
            <a:avLst/>
          </a:prstGeom>
        </p:spPr>
        <p:txBody>
          <a:bodyPr vert="horz" lIns="91294" tIns="45648" rIns="91294" bIns="45648" rtlCol="0"/>
          <a:lstStyle>
            <a:lvl1pPr algn="r" eaLnBrk="1" fontAlgn="auto" hangingPunct="1">
              <a:spcBef>
                <a:spcPts val="0"/>
              </a:spcBef>
              <a:spcAft>
                <a:spcPts val="0"/>
              </a:spcAft>
              <a:defRPr sz="1200">
                <a:latin typeface="+mn-lt"/>
              </a:defRPr>
            </a:lvl1pPr>
          </a:lstStyle>
          <a:p>
            <a:pPr>
              <a:defRPr/>
            </a:pPr>
            <a:fld id="{A1728187-9550-4A57-885B-E71EA7AB7C08}" type="datetimeFigureOut">
              <a:rPr lang="it-IT"/>
              <a:pPr>
                <a:defRPr/>
              </a:pPr>
              <a:t>27/02/2024</a:t>
            </a:fld>
            <a:endParaRPr lang="it-IT"/>
          </a:p>
        </p:txBody>
      </p:sp>
      <p:sp>
        <p:nvSpPr>
          <p:cNvPr id="4" name="Segnaposto immagine diapositiva 3"/>
          <p:cNvSpPr>
            <a:spLocks noGrp="1" noRot="1" noChangeAspect="1"/>
          </p:cNvSpPr>
          <p:nvPr>
            <p:ph type="sldImg" idx="2"/>
          </p:nvPr>
        </p:nvSpPr>
        <p:spPr>
          <a:xfrm>
            <a:off x="850900" y="741363"/>
            <a:ext cx="4967288" cy="3727450"/>
          </a:xfrm>
          <a:prstGeom prst="rect">
            <a:avLst/>
          </a:prstGeom>
          <a:noFill/>
          <a:ln w="12700">
            <a:solidFill>
              <a:prstClr val="black"/>
            </a:solidFill>
          </a:ln>
        </p:spPr>
        <p:txBody>
          <a:bodyPr vert="horz" lIns="91294" tIns="45648" rIns="91294" bIns="45648" rtlCol="0" anchor="ctr"/>
          <a:lstStyle/>
          <a:p>
            <a:pPr lvl="0"/>
            <a:endParaRPr lang="it-IT" noProof="0"/>
          </a:p>
        </p:txBody>
      </p:sp>
      <p:sp>
        <p:nvSpPr>
          <p:cNvPr id="5" name="Segnaposto note 4"/>
          <p:cNvSpPr>
            <a:spLocks noGrp="1"/>
          </p:cNvSpPr>
          <p:nvPr>
            <p:ph type="body" sz="quarter" idx="3"/>
          </p:nvPr>
        </p:nvSpPr>
        <p:spPr>
          <a:xfrm>
            <a:off x="667382" y="4715194"/>
            <a:ext cx="5334326" cy="4466267"/>
          </a:xfrm>
          <a:prstGeom prst="rect">
            <a:avLst/>
          </a:prstGeom>
        </p:spPr>
        <p:txBody>
          <a:bodyPr vert="horz" lIns="91294" tIns="45648" rIns="91294" bIns="45648"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2" y="9428791"/>
            <a:ext cx="2889885" cy="496252"/>
          </a:xfrm>
          <a:prstGeom prst="rect">
            <a:avLst/>
          </a:prstGeom>
        </p:spPr>
        <p:txBody>
          <a:bodyPr vert="horz" lIns="91294" tIns="45648" rIns="91294" bIns="45648"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777629" y="9428791"/>
            <a:ext cx="2889885" cy="496252"/>
          </a:xfrm>
          <a:prstGeom prst="rect">
            <a:avLst/>
          </a:prstGeom>
        </p:spPr>
        <p:txBody>
          <a:bodyPr vert="horz" wrap="square" lIns="91294" tIns="45648" rIns="91294" bIns="45648" numCol="1" anchor="b" anchorCtr="0" compatLnSpc="1">
            <a:prstTxWarp prst="textNoShape">
              <a:avLst/>
            </a:prstTxWarp>
          </a:bodyPr>
          <a:lstStyle>
            <a:lvl1pPr algn="r" eaLnBrk="1" hangingPunct="1">
              <a:defRPr sz="1200">
                <a:latin typeface="Calibri" pitchFamily="34" charset="0"/>
              </a:defRPr>
            </a:lvl1pPr>
          </a:lstStyle>
          <a:p>
            <a:fld id="{46D6AAA2-F888-4883-BE46-F4D766CAB765}" type="slidenum">
              <a:rPr lang="it-IT" altLang="it-IT"/>
              <a:pPr/>
              <a:t>‹N›</a:t>
            </a:fld>
            <a:endParaRPr lang="it-IT" altLang="it-IT"/>
          </a:p>
        </p:txBody>
      </p:sp>
    </p:spTree>
    <p:extLst>
      <p:ext uri="{BB962C8B-B14F-4D97-AF65-F5344CB8AC3E}">
        <p14:creationId xmlns:p14="http://schemas.microsoft.com/office/powerpoint/2010/main" val="271714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33425" indent="-282575">
              <a:defRPr>
                <a:solidFill>
                  <a:schemeClr val="tx1"/>
                </a:solidFill>
                <a:latin typeface="Tahoma" pitchFamily="34" charset="0"/>
              </a:defRPr>
            </a:lvl2pPr>
            <a:lvl3pPr marL="1130300" indent="-225425">
              <a:defRPr>
                <a:solidFill>
                  <a:schemeClr val="tx1"/>
                </a:solidFill>
                <a:latin typeface="Tahoma" pitchFamily="34" charset="0"/>
              </a:defRPr>
            </a:lvl3pPr>
            <a:lvl4pPr marL="1582738" indent="-225425">
              <a:defRPr>
                <a:solidFill>
                  <a:schemeClr val="tx1"/>
                </a:solidFill>
                <a:latin typeface="Tahoma" pitchFamily="34" charset="0"/>
              </a:defRPr>
            </a:lvl4pPr>
            <a:lvl5pPr marL="2033588" indent="-225425">
              <a:defRPr>
                <a:solidFill>
                  <a:schemeClr val="tx1"/>
                </a:solidFill>
                <a:latin typeface="Tahoma" pitchFamily="34" charset="0"/>
              </a:defRPr>
            </a:lvl5pPr>
            <a:lvl6pPr marL="2490788" indent="-225425" eaLnBrk="0" fontAlgn="base" hangingPunct="0">
              <a:spcBef>
                <a:spcPct val="0"/>
              </a:spcBef>
              <a:spcAft>
                <a:spcPct val="0"/>
              </a:spcAft>
              <a:defRPr>
                <a:solidFill>
                  <a:schemeClr val="tx1"/>
                </a:solidFill>
                <a:latin typeface="Tahoma" pitchFamily="34" charset="0"/>
              </a:defRPr>
            </a:lvl6pPr>
            <a:lvl7pPr marL="2947988" indent="-225425" eaLnBrk="0" fontAlgn="base" hangingPunct="0">
              <a:spcBef>
                <a:spcPct val="0"/>
              </a:spcBef>
              <a:spcAft>
                <a:spcPct val="0"/>
              </a:spcAft>
              <a:defRPr>
                <a:solidFill>
                  <a:schemeClr val="tx1"/>
                </a:solidFill>
                <a:latin typeface="Tahoma" pitchFamily="34" charset="0"/>
              </a:defRPr>
            </a:lvl7pPr>
            <a:lvl8pPr marL="3405188" indent="-225425" eaLnBrk="0" fontAlgn="base" hangingPunct="0">
              <a:spcBef>
                <a:spcPct val="0"/>
              </a:spcBef>
              <a:spcAft>
                <a:spcPct val="0"/>
              </a:spcAft>
              <a:defRPr>
                <a:solidFill>
                  <a:schemeClr val="tx1"/>
                </a:solidFill>
                <a:latin typeface="Tahoma" pitchFamily="34" charset="0"/>
              </a:defRPr>
            </a:lvl8pPr>
            <a:lvl9pPr marL="3862388" indent="-225425" eaLnBrk="0" fontAlgn="base" hangingPunct="0">
              <a:spcBef>
                <a:spcPct val="0"/>
              </a:spcBef>
              <a:spcAft>
                <a:spcPct val="0"/>
              </a:spcAft>
              <a:defRPr>
                <a:solidFill>
                  <a:schemeClr val="tx1"/>
                </a:solidFill>
                <a:latin typeface="Tahoma" pitchFamily="34" charset="0"/>
              </a:defRPr>
            </a:lvl9pPr>
          </a:lstStyle>
          <a:p>
            <a:fld id="{9D5302C7-3D3D-4D3C-A9F2-136EC1270222}" type="slidenum">
              <a:rPr lang="it-IT" altLang="it-IT">
                <a:latin typeface="Calibri" pitchFamily="34" charset="0"/>
              </a:rPr>
              <a:pPr/>
              <a:t>1</a:t>
            </a:fld>
            <a:endParaRPr lang="it-IT" altLang="it-IT" dirty="0">
              <a:latin typeface="Calibri" pitchFamily="34" charset="0"/>
            </a:endParaRPr>
          </a:p>
        </p:txBody>
      </p:sp>
    </p:spTree>
    <p:extLst>
      <p:ext uri="{BB962C8B-B14F-4D97-AF65-F5344CB8AC3E}">
        <p14:creationId xmlns:p14="http://schemas.microsoft.com/office/powerpoint/2010/main" val="149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A076129F-6CD0-4D8F-90FC-ABA846BB4AB3}" type="datetime1">
              <a:rPr lang="it-IT"/>
              <a:pPr>
                <a:defRPr/>
              </a:pPr>
              <a:t>27/02/2024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4BE59DA9-A2C2-46E3-8B6B-47672E382D40}" type="slidenum">
              <a:rPr lang="it-IT" altLang="it-IT"/>
              <a:pPr/>
              <a:t>‹N›</a:t>
            </a:fld>
            <a:endParaRPr lang="it-IT" altLang="it-IT"/>
          </a:p>
        </p:txBody>
      </p:sp>
    </p:spTree>
    <p:extLst>
      <p:ext uri="{BB962C8B-B14F-4D97-AF65-F5344CB8AC3E}">
        <p14:creationId xmlns:p14="http://schemas.microsoft.com/office/powerpoint/2010/main" val="204182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FD4C01AD-7496-466D-A2A0-F4713358246C}" type="datetime1">
              <a:rPr lang="it-IT"/>
              <a:pPr>
                <a:defRPr/>
              </a:pPr>
              <a:t>27/02/2024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2463AC91-7C16-4043-B8FB-91EB781631E7}" type="slidenum">
              <a:rPr lang="it-IT" altLang="it-IT"/>
              <a:pPr/>
              <a:t>‹N›</a:t>
            </a:fld>
            <a:endParaRPr lang="it-IT" altLang="it-IT"/>
          </a:p>
        </p:txBody>
      </p:sp>
    </p:spTree>
    <p:extLst>
      <p:ext uri="{BB962C8B-B14F-4D97-AF65-F5344CB8AC3E}">
        <p14:creationId xmlns:p14="http://schemas.microsoft.com/office/powerpoint/2010/main" val="66091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E7F3FD45-BE38-4E97-9FFA-887AF0C999ED}" type="datetime1">
              <a:rPr lang="it-IT"/>
              <a:pPr>
                <a:defRPr/>
              </a:pPr>
              <a:t>27/02/2024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F21F9C5E-7A24-400A-8736-8F8717D8BA72}" type="slidenum">
              <a:rPr lang="it-IT" altLang="it-IT"/>
              <a:pPr/>
              <a:t>‹N›</a:t>
            </a:fld>
            <a:endParaRPr lang="it-IT" altLang="it-IT"/>
          </a:p>
        </p:txBody>
      </p:sp>
    </p:spTree>
    <p:extLst>
      <p:ext uri="{BB962C8B-B14F-4D97-AF65-F5344CB8AC3E}">
        <p14:creationId xmlns:p14="http://schemas.microsoft.com/office/powerpoint/2010/main" val="92207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7010400" y="0"/>
            <a:ext cx="2133600" cy="365125"/>
          </a:xfrm>
        </p:spPr>
        <p:txBody>
          <a:bodyPr/>
          <a:lstStyle>
            <a:lvl1pPr defTabSz="914400" eaLnBrk="0" hangingPunct="0">
              <a:defRPr/>
            </a:lvl1pPr>
          </a:lstStyle>
          <a:p>
            <a:fld id="{55ED3404-4875-453F-B70D-9E1F0D81ACB2}" type="slidenum">
              <a:rPr lang="it-IT" altLang="it-IT"/>
              <a:pPr/>
              <a:t>‹N›</a:t>
            </a:fld>
            <a:endParaRPr lang="it-IT" altLang="it-IT"/>
          </a:p>
        </p:txBody>
      </p:sp>
    </p:spTree>
    <p:extLst>
      <p:ext uri="{BB962C8B-B14F-4D97-AF65-F5344CB8AC3E}">
        <p14:creationId xmlns:p14="http://schemas.microsoft.com/office/powerpoint/2010/main" val="4108192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6" name="Segnaposto numero diapositiva 5"/>
          <p:cNvSpPr>
            <a:spLocks noGrp="1"/>
          </p:cNvSpPr>
          <p:nvPr>
            <p:ph type="sldNum" sz="quarter" idx="12"/>
          </p:nvPr>
        </p:nvSpPr>
        <p:spPr>
          <a:xfrm>
            <a:off x="6553200" y="242888"/>
            <a:ext cx="2133600" cy="365125"/>
          </a:xfrm>
        </p:spPr>
        <p:txBody>
          <a:bodyPr/>
          <a:lstStyle>
            <a:lvl1pPr defTabSz="914400" eaLnBrk="0" hangingPunct="0">
              <a:defRPr/>
            </a:lvl1pPr>
          </a:lstStyle>
          <a:p>
            <a:fld id="{80B8286C-D979-476D-BA47-2B661C5C6117}" type="slidenum">
              <a:rPr lang="it-IT" altLang="it-IT"/>
              <a:pPr/>
              <a:t>‹N›</a:t>
            </a:fld>
            <a:endParaRPr lang="it-IT" altLang="it-IT"/>
          </a:p>
        </p:txBody>
      </p:sp>
      <p:pic>
        <p:nvPicPr>
          <p:cNvPr id="7" name="Immagine 6" descr="Immagine che contiene testo&#10;&#10;Descrizione generata automaticamen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209450"/>
            <a:ext cx="1440531" cy="432000"/>
          </a:xfrm>
          <a:prstGeom prst="rect">
            <a:avLst/>
          </a:prstGeom>
        </p:spPr>
      </p:pic>
    </p:spTree>
    <p:extLst>
      <p:ext uri="{BB962C8B-B14F-4D97-AF65-F5344CB8AC3E}">
        <p14:creationId xmlns:p14="http://schemas.microsoft.com/office/powerpoint/2010/main" val="3156653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6" name="Segnaposto numero diapositiva 5"/>
          <p:cNvSpPr>
            <a:spLocks noGrp="1"/>
          </p:cNvSpPr>
          <p:nvPr>
            <p:ph type="sldNum" sz="quarter" idx="12"/>
          </p:nvPr>
        </p:nvSpPr>
        <p:spPr>
          <a:xfrm>
            <a:off x="6553200" y="242888"/>
            <a:ext cx="2133600" cy="365125"/>
          </a:xfrm>
        </p:spPr>
        <p:txBody>
          <a:bodyPr/>
          <a:lstStyle>
            <a:lvl1pPr defTabSz="914400" eaLnBrk="0" hangingPunct="0">
              <a:defRPr/>
            </a:lvl1pPr>
          </a:lstStyle>
          <a:p>
            <a:fld id="{30739E6E-3F90-42C4-A5B6-E16D82A1FB73}" type="slidenum">
              <a:rPr lang="it-IT" altLang="it-IT"/>
              <a:pPr/>
              <a:t>‹N›</a:t>
            </a:fld>
            <a:endParaRPr lang="it-IT" altLang="it-IT"/>
          </a:p>
        </p:txBody>
      </p:sp>
    </p:spTree>
    <p:extLst>
      <p:ext uri="{BB962C8B-B14F-4D97-AF65-F5344CB8AC3E}">
        <p14:creationId xmlns:p14="http://schemas.microsoft.com/office/powerpoint/2010/main" val="886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7" name="Segnaposto numero diapositiva 6"/>
          <p:cNvSpPr>
            <a:spLocks noGrp="1"/>
          </p:cNvSpPr>
          <p:nvPr>
            <p:ph type="sldNum" sz="quarter" idx="12"/>
          </p:nvPr>
        </p:nvSpPr>
        <p:spPr>
          <a:xfrm>
            <a:off x="6553200" y="242888"/>
            <a:ext cx="2133600" cy="365125"/>
          </a:xfrm>
        </p:spPr>
        <p:txBody>
          <a:bodyPr/>
          <a:lstStyle>
            <a:lvl1pPr defTabSz="914400" eaLnBrk="0" hangingPunct="0">
              <a:defRPr/>
            </a:lvl1pPr>
          </a:lstStyle>
          <a:p>
            <a:fld id="{B72A6D7D-3343-4FB1-BC27-0D9E13BBC185}" type="slidenum">
              <a:rPr lang="it-IT" altLang="it-IT"/>
              <a:pPr/>
              <a:t>‹N›</a:t>
            </a:fld>
            <a:endParaRPr lang="it-IT" altLang="it-IT"/>
          </a:p>
        </p:txBody>
      </p:sp>
    </p:spTree>
    <p:extLst>
      <p:ext uri="{BB962C8B-B14F-4D97-AF65-F5344CB8AC3E}">
        <p14:creationId xmlns:p14="http://schemas.microsoft.com/office/powerpoint/2010/main" val="232453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9" name="Segnaposto numero diapositiva 8"/>
          <p:cNvSpPr>
            <a:spLocks noGrp="1"/>
          </p:cNvSpPr>
          <p:nvPr>
            <p:ph type="sldNum" sz="quarter" idx="12"/>
          </p:nvPr>
        </p:nvSpPr>
        <p:spPr>
          <a:xfrm>
            <a:off x="6553200" y="242888"/>
            <a:ext cx="2133600" cy="365125"/>
          </a:xfrm>
        </p:spPr>
        <p:txBody>
          <a:bodyPr/>
          <a:lstStyle>
            <a:lvl1pPr defTabSz="914400" eaLnBrk="0" hangingPunct="0">
              <a:defRPr/>
            </a:lvl1pPr>
          </a:lstStyle>
          <a:p>
            <a:fld id="{BFABB081-F120-4F87-8427-9A09FA02CB73}" type="slidenum">
              <a:rPr lang="it-IT" altLang="it-IT"/>
              <a:pPr/>
              <a:t>‹N›</a:t>
            </a:fld>
            <a:endParaRPr lang="it-IT" altLang="it-IT"/>
          </a:p>
        </p:txBody>
      </p:sp>
    </p:spTree>
    <p:extLst>
      <p:ext uri="{BB962C8B-B14F-4D97-AF65-F5344CB8AC3E}">
        <p14:creationId xmlns:p14="http://schemas.microsoft.com/office/powerpoint/2010/main" val="2137539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5" name="Segnaposto numero diapositiva 4"/>
          <p:cNvSpPr>
            <a:spLocks noGrp="1"/>
          </p:cNvSpPr>
          <p:nvPr>
            <p:ph type="sldNum" sz="quarter" idx="12"/>
          </p:nvPr>
        </p:nvSpPr>
        <p:spPr>
          <a:xfrm>
            <a:off x="6553200" y="242888"/>
            <a:ext cx="2133600" cy="365125"/>
          </a:xfrm>
        </p:spPr>
        <p:txBody>
          <a:bodyPr/>
          <a:lstStyle>
            <a:lvl1pPr defTabSz="914400" eaLnBrk="0" hangingPunct="0">
              <a:defRPr/>
            </a:lvl1pPr>
          </a:lstStyle>
          <a:p>
            <a:fld id="{23DFB1D0-AEE0-4555-B8AA-27E510E4738D}" type="slidenum">
              <a:rPr lang="it-IT" altLang="it-IT"/>
              <a:pPr/>
              <a:t>‹N›</a:t>
            </a:fld>
            <a:endParaRPr lang="it-IT" altLang="it-IT"/>
          </a:p>
        </p:txBody>
      </p:sp>
    </p:spTree>
    <p:extLst>
      <p:ext uri="{BB962C8B-B14F-4D97-AF65-F5344CB8AC3E}">
        <p14:creationId xmlns:p14="http://schemas.microsoft.com/office/powerpoint/2010/main" val="2512972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4" name="Segnaposto numero diapositiva 3"/>
          <p:cNvSpPr>
            <a:spLocks noGrp="1"/>
          </p:cNvSpPr>
          <p:nvPr>
            <p:ph type="sldNum" sz="quarter" idx="12"/>
          </p:nvPr>
        </p:nvSpPr>
        <p:spPr>
          <a:xfrm>
            <a:off x="6553200" y="242888"/>
            <a:ext cx="2133600" cy="365125"/>
          </a:xfrm>
        </p:spPr>
        <p:txBody>
          <a:bodyPr/>
          <a:lstStyle>
            <a:lvl1pPr defTabSz="914400" eaLnBrk="0" hangingPunct="0">
              <a:defRPr/>
            </a:lvl1pPr>
          </a:lstStyle>
          <a:p>
            <a:fld id="{F44D65A2-BA04-4F2D-943B-4031FB43876F}" type="slidenum">
              <a:rPr lang="it-IT" altLang="it-IT"/>
              <a:pPr/>
              <a:t>‹N›</a:t>
            </a:fld>
            <a:endParaRPr lang="it-IT" altLang="it-IT"/>
          </a:p>
        </p:txBody>
      </p:sp>
    </p:spTree>
    <p:extLst>
      <p:ext uri="{BB962C8B-B14F-4D97-AF65-F5344CB8AC3E}">
        <p14:creationId xmlns:p14="http://schemas.microsoft.com/office/powerpoint/2010/main" val="176761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7" name="Segnaposto numero diapositiva 6"/>
          <p:cNvSpPr>
            <a:spLocks noGrp="1"/>
          </p:cNvSpPr>
          <p:nvPr>
            <p:ph type="sldNum" sz="quarter" idx="12"/>
          </p:nvPr>
        </p:nvSpPr>
        <p:spPr>
          <a:xfrm>
            <a:off x="6553200" y="242888"/>
            <a:ext cx="2133600" cy="365125"/>
          </a:xfrm>
        </p:spPr>
        <p:txBody>
          <a:bodyPr/>
          <a:lstStyle>
            <a:lvl1pPr defTabSz="914400" eaLnBrk="0" hangingPunct="0">
              <a:defRPr/>
            </a:lvl1pPr>
          </a:lstStyle>
          <a:p>
            <a:fld id="{8B347994-E8CB-4A25-B410-9EF830C4EE8F}" type="slidenum">
              <a:rPr lang="it-IT" altLang="it-IT"/>
              <a:pPr/>
              <a:t>‹N›</a:t>
            </a:fld>
            <a:endParaRPr lang="it-IT" altLang="it-IT"/>
          </a:p>
        </p:txBody>
      </p:sp>
    </p:spTree>
    <p:extLst>
      <p:ext uri="{BB962C8B-B14F-4D97-AF65-F5344CB8AC3E}">
        <p14:creationId xmlns:p14="http://schemas.microsoft.com/office/powerpoint/2010/main" val="157957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8FF8AA9-A8D0-4A77-AF38-10B3CD4C211D}" type="datetime1">
              <a:rPr lang="it-IT"/>
              <a:pPr>
                <a:defRPr/>
              </a:pPr>
              <a:t>27/02/2024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5D81E844-9770-4F63-9276-2632498B68E2}" type="slidenum">
              <a:rPr lang="it-IT" altLang="it-IT"/>
              <a:pPr/>
              <a:t>‹N›</a:t>
            </a:fld>
            <a:endParaRPr lang="it-IT" altLang="it-IT"/>
          </a:p>
        </p:txBody>
      </p:sp>
      <p:pic>
        <p:nvPicPr>
          <p:cNvPr id="7" name="Immagine 6" descr="Immagine che contiene testo&#10;&#10;Descrizione generata automaticamen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271689"/>
            <a:ext cx="1800663" cy="540000"/>
          </a:xfrm>
          <a:prstGeom prst="rect">
            <a:avLst/>
          </a:prstGeom>
        </p:spPr>
      </p:pic>
    </p:spTree>
    <p:extLst>
      <p:ext uri="{BB962C8B-B14F-4D97-AF65-F5344CB8AC3E}">
        <p14:creationId xmlns:p14="http://schemas.microsoft.com/office/powerpoint/2010/main" val="3096857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7" name="Segnaposto numero diapositiva 6"/>
          <p:cNvSpPr>
            <a:spLocks noGrp="1"/>
          </p:cNvSpPr>
          <p:nvPr>
            <p:ph type="sldNum" sz="quarter" idx="12"/>
          </p:nvPr>
        </p:nvSpPr>
        <p:spPr>
          <a:xfrm>
            <a:off x="6553200" y="242888"/>
            <a:ext cx="2133600" cy="365125"/>
          </a:xfrm>
        </p:spPr>
        <p:txBody>
          <a:bodyPr/>
          <a:lstStyle>
            <a:lvl1pPr defTabSz="914400" eaLnBrk="0" hangingPunct="0">
              <a:defRPr/>
            </a:lvl1pPr>
          </a:lstStyle>
          <a:p>
            <a:fld id="{A3CA435F-128E-40A3-9E8F-A3F87A77DDC7}" type="slidenum">
              <a:rPr lang="it-IT" altLang="it-IT"/>
              <a:pPr/>
              <a:t>‹N›</a:t>
            </a:fld>
            <a:endParaRPr lang="it-IT" altLang="it-IT"/>
          </a:p>
        </p:txBody>
      </p:sp>
    </p:spTree>
    <p:extLst>
      <p:ext uri="{BB962C8B-B14F-4D97-AF65-F5344CB8AC3E}">
        <p14:creationId xmlns:p14="http://schemas.microsoft.com/office/powerpoint/2010/main" val="2087026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6" name="Segnaposto numero diapositiva 5"/>
          <p:cNvSpPr>
            <a:spLocks noGrp="1"/>
          </p:cNvSpPr>
          <p:nvPr>
            <p:ph type="sldNum" sz="quarter" idx="12"/>
          </p:nvPr>
        </p:nvSpPr>
        <p:spPr>
          <a:xfrm>
            <a:off x="6553200" y="242888"/>
            <a:ext cx="2133600" cy="365125"/>
          </a:xfrm>
        </p:spPr>
        <p:txBody>
          <a:bodyPr/>
          <a:lstStyle>
            <a:lvl1pPr defTabSz="914400" eaLnBrk="0" hangingPunct="0">
              <a:defRPr/>
            </a:lvl1pPr>
          </a:lstStyle>
          <a:p>
            <a:fld id="{92A93D6F-7182-4EF1-A9B9-77CC94263EF3}" type="slidenum">
              <a:rPr lang="it-IT" altLang="it-IT"/>
              <a:pPr/>
              <a:t>‹N›</a:t>
            </a:fld>
            <a:endParaRPr lang="it-IT" altLang="it-IT"/>
          </a:p>
        </p:txBody>
      </p:sp>
    </p:spTree>
    <p:extLst>
      <p:ext uri="{BB962C8B-B14F-4D97-AF65-F5344CB8AC3E}">
        <p14:creationId xmlns:p14="http://schemas.microsoft.com/office/powerpoint/2010/main" val="306924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Calibri"/>
              </a:defRPr>
            </a:lvl1pPr>
          </a:lstStyle>
          <a:p>
            <a:pPr>
              <a:defRPr/>
            </a:pPr>
            <a:endParaRPr lang="it-IT"/>
          </a:p>
        </p:txBody>
      </p:sp>
      <p:sp>
        <p:nvSpPr>
          <p:cNvPr id="6" name="Segnaposto numero diapositiva 5"/>
          <p:cNvSpPr>
            <a:spLocks noGrp="1"/>
          </p:cNvSpPr>
          <p:nvPr>
            <p:ph type="sldNum" sz="quarter" idx="12"/>
          </p:nvPr>
        </p:nvSpPr>
        <p:spPr>
          <a:xfrm>
            <a:off x="6553200" y="242888"/>
            <a:ext cx="2133600" cy="365125"/>
          </a:xfrm>
        </p:spPr>
        <p:txBody>
          <a:bodyPr/>
          <a:lstStyle>
            <a:lvl1pPr defTabSz="914400" eaLnBrk="0" hangingPunct="0">
              <a:defRPr/>
            </a:lvl1pPr>
          </a:lstStyle>
          <a:p>
            <a:fld id="{47DE7E2F-BE81-4A61-AC45-E83845D9C478}" type="slidenum">
              <a:rPr lang="it-IT" altLang="it-IT"/>
              <a:pPr/>
              <a:t>‹N›</a:t>
            </a:fld>
            <a:endParaRPr lang="it-IT" altLang="it-IT"/>
          </a:p>
        </p:txBody>
      </p:sp>
    </p:spTree>
    <p:extLst>
      <p:ext uri="{BB962C8B-B14F-4D97-AF65-F5344CB8AC3E}">
        <p14:creationId xmlns:p14="http://schemas.microsoft.com/office/powerpoint/2010/main" val="154062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9EF3C7E-C435-41A0-810E-C6E1AF27D5F7}" type="datetime1">
              <a:rPr lang="it-IT"/>
              <a:pPr>
                <a:defRPr/>
              </a:pPr>
              <a:t>27/02/2024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1D1F81BF-55BC-46DA-A4D6-EBB989A29A2D}" type="slidenum">
              <a:rPr lang="it-IT" altLang="it-IT"/>
              <a:pPr/>
              <a:t>‹N›</a:t>
            </a:fld>
            <a:endParaRPr lang="it-IT" altLang="it-IT"/>
          </a:p>
        </p:txBody>
      </p:sp>
    </p:spTree>
    <p:extLst>
      <p:ext uri="{BB962C8B-B14F-4D97-AF65-F5344CB8AC3E}">
        <p14:creationId xmlns:p14="http://schemas.microsoft.com/office/powerpoint/2010/main" val="222308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BCFEE9AD-6831-4FAB-B9B5-519AEF6DE172}" type="datetime1">
              <a:rPr lang="it-IT"/>
              <a:pPr>
                <a:defRPr/>
              </a:pPr>
              <a:t>27/02/2024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DC9C2B03-3A4A-42F2-901B-BFB5E5DF4ABC}" type="slidenum">
              <a:rPr lang="it-IT" altLang="it-IT"/>
              <a:pPr/>
              <a:t>‹N›</a:t>
            </a:fld>
            <a:endParaRPr lang="it-IT" altLang="it-IT"/>
          </a:p>
        </p:txBody>
      </p:sp>
    </p:spTree>
    <p:extLst>
      <p:ext uri="{BB962C8B-B14F-4D97-AF65-F5344CB8AC3E}">
        <p14:creationId xmlns:p14="http://schemas.microsoft.com/office/powerpoint/2010/main" val="31244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6BCBA6CD-9B88-406A-8E97-626C5654A625}" type="datetime1">
              <a:rPr lang="it-IT"/>
              <a:pPr>
                <a:defRPr/>
              </a:pPr>
              <a:t>27/02/2024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CF698E49-6A10-4D1C-B090-5612E4079D16}" type="slidenum">
              <a:rPr lang="it-IT" altLang="it-IT"/>
              <a:pPr/>
              <a:t>‹N›</a:t>
            </a:fld>
            <a:endParaRPr lang="it-IT" altLang="it-IT"/>
          </a:p>
        </p:txBody>
      </p:sp>
    </p:spTree>
    <p:extLst>
      <p:ext uri="{BB962C8B-B14F-4D97-AF65-F5344CB8AC3E}">
        <p14:creationId xmlns:p14="http://schemas.microsoft.com/office/powerpoint/2010/main" val="416259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C65D1631-E79B-4E91-BC3C-3E494E602885}" type="datetime1">
              <a:rPr lang="it-IT"/>
              <a:pPr>
                <a:defRPr/>
              </a:pPr>
              <a:t>27/02/2024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23DB4FD8-43C6-4215-A90C-CDDCD2AF5C24}" type="slidenum">
              <a:rPr lang="it-IT" altLang="it-IT"/>
              <a:pPr/>
              <a:t>‹N›</a:t>
            </a:fld>
            <a:endParaRPr lang="it-IT" altLang="it-IT"/>
          </a:p>
        </p:txBody>
      </p:sp>
    </p:spTree>
    <p:extLst>
      <p:ext uri="{BB962C8B-B14F-4D97-AF65-F5344CB8AC3E}">
        <p14:creationId xmlns:p14="http://schemas.microsoft.com/office/powerpoint/2010/main" val="69935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874A942-F8ED-4C61-ACAC-0DA007EA0C8A}" type="datetime1">
              <a:rPr lang="it-IT"/>
              <a:pPr>
                <a:defRPr/>
              </a:pPr>
              <a:t>27/02/2024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6901734E-04CF-420A-9830-CC2388A7B1D2}" type="slidenum">
              <a:rPr lang="it-IT" altLang="it-IT"/>
              <a:pPr/>
              <a:t>‹N›</a:t>
            </a:fld>
            <a:endParaRPr lang="it-IT" altLang="it-IT"/>
          </a:p>
        </p:txBody>
      </p:sp>
    </p:spTree>
    <p:extLst>
      <p:ext uri="{BB962C8B-B14F-4D97-AF65-F5344CB8AC3E}">
        <p14:creationId xmlns:p14="http://schemas.microsoft.com/office/powerpoint/2010/main" val="2749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376AECD-6441-4594-A29A-FE68F340D432}" type="datetime1">
              <a:rPr lang="it-IT"/>
              <a:pPr>
                <a:defRPr/>
              </a:pPr>
              <a:t>27/02/2024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A750F7B6-EE09-4C0E-84E4-A9BD5F3E419C}" type="slidenum">
              <a:rPr lang="it-IT" altLang="it-IT"/>
              <a:pPr/>
              <a:t>‹N›</a:t>
            </a:fld>
            <a:endParaRPr lang="it-IT" altLang="it-IT"/>
          </a:p>
        </p:txBody>
      </p:sp>
    </p:spTree>
    <p:extLst>
      <p:ext uri="{BB962C8B-B14F-4D97-AF65-F5344CB8AC3E}">
        <p14:creationId xmlns:p14="http://schemas.microsoft.com/office/powerpoint/2010/main" val="334364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259C90B-87BE-49DE-AA8D-BE48E55839BB}" type="datetime1">
              <a:rPr lang="it-IT"/>
              <a:pPr>
                <a:defRPr/>
              </a:pPr>
              <a:t>27/02/2024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D5433DC0-7FFE-42B0-BD3C-AE8D45EA8D24}" type="slidenum">
              <a:rPr lang="it-IT" altLang="it-IT"/>
              <a:pPr/>
              <a:t>‹N›</a:t>
            </a:fld>
            <a:endParaRPr lang="it-IT" altLang="it-IT"/>
          </a:p>
        </p:txBody>
      </p:sp>
    </p:spTree>
    <p:extLst>
      <p:ext uri="{BB962C8B-B14F-4D97-AF65-F5344CB8AC3E}">
        <p14:creationId xmlns:p14="http://schemas.microsoft.com/office/powerpoint/2010/main" val="379301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AD5128E-4661-43BE-B759-25685408A2FC}" type="datetime1">
              <a:rPr lang="it-IT"/>
              <a:pPr>
                <a:defRPr/>
              </a:pPr>
              <a:t>27/02/2024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D35E2500-85F0-42FF-ACED-BC981E83791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magine 4"/>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51588"/>
            <a:ext cx="9144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egnaposto numero diapositiva 1"/>
          <p:cNvSpPr>
            <a:spLocks noGrp="1"/>
          </p:cNvSpPr>
          <p:nvPr>
            <p:ph type="sldNum" sz="quarter" idx="4"/>
          </p:nvPr>
        </p:nvSpPr>
        <p:spPr>
          <a:xfrm>
            <a:off x="6843713" y="0"/>
            <a:ext cx="2309812"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636463"/>
                </a:solidFill>
                <a:latin typeface="DIN-Medium"/>
                <a:ea typeface="DIN-Medium"/>
                <a:cs typeface="DIN-Medium"/>
              </a:defRPr>
            </a:lvl1pPr>
          </a:lstStyle>
          <a:p>
            <a:fld id="{3833EED4-297C-4122-8F78-D1E1FA0DF70D}" type="slidenum">
              <a:rPr lang="it-IT" altLang="it-IT"/>
              <a:pPr/>
              <a:t>‹N›</a:t>
            </a:fld>
            <a:endParaRPr lang="it-IT" altLang="it-IT"/>
          </a:p>
        </p:txBody>
      </p:sp>
      <p:sp>
        <p:nvSpPr>
          <p:cNvPr id="2052" name="CasellaDiTesto 15"/>
          <p:cNvSpPr txBox="1">
            <a:spLocks noChangeArrowheads="1"/>
          </p:cNvSpPr>
          <p:nvPr userDrawn="1"/>
        </p:nvSpPr>
        <p:spPr bwMode="auto">
          <a:xfrm>
            <a:off x="841375" y="6581775"/>
            <a:ext cx="790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Tahoma" pitchFamily="34" charset="0"/>
              </a:defRPr>
            </a:lvl1pPr>
            <a:lvl2pPr marL="742950" indent="-285750" defTabSz="457200">
              <a:defRPr>
                <a:solidFill>
                  <a:schemeClr val="tx1"/>
                </a:solidFill>
                <a:latin typeface="Tahoma" pitchFamily="34" charset="0"/>
              </a:defRPr>
            </a:lvl2pPr>
            <a:lvl3pPr marL="1143000" indent="-228600" defTabSz="457200">
              <a:defRPr>
                <a:solidFill>
                  <a:schemeClr val="tx1"/>
                </a:solidFill>
                <a:latin typeface="Tahoma" pitchFamily="34" charset="0"/>
              </a:defRPr>
            </a:lvl3pPr>
            <a:lvl4pPr marL="1600200" indent="-228600" defTabSz="457200">
              <a:defRPr>
                <a:solidFill>
                  <a:schemeClr val="tx1"/>
                </a:solidFill>
                <a:latin typeface="Tahoma" pitchFamily="34" charset="0"/>
              </a:defRPr>
            </a:lvl4pPr>
            <a:lvl5pPr marL="2057400" indent="-228600" defTabSz="457200">
              <a:defRPr>
                <a:solidFill>
                  <a:schemeClr val="tx1"/>
                </a:solidFill>
                <a:latin typeface="Tahoma" pitchFamily="34" charset="0"/>
              </a:defRPr>
            </a:lvl5pPr>
            <a:lvl6pPr marL="2514600" indent="-228600" defTabSz="457200" eaLnBrk="0" fontAlgn="base" hangingPunct="0">
              <a:spcBef>
                <a:spcPct val="0"/>
              </a:spcBef>
              <a:spcAft>
                <a:spcPct val="0"/>
              </a:spcAft>
              <a:defRPr>
                <a:solidFill>
                  <a:schemeClr val="tx1"/>
                </a:solidFill>
                <a:latin typeface="Tahoma" pitchFamily="34" charset="0"/>
              </a:defRPr>
            </a:lvl6pPr>
            <a:lvl7pPr marL="2971800" indent="-228600" defTabSz="457200" eaLnBrk="0" fontAlgn="base" hangingPunct="0">
              <a:spcBef>
                <a:spcPct val="0"/>
              </a:spcBef>
              <a:spcAft>
                <a:spcPct val="0"/>
              </a:spcAft>
              <a:defRPr>
                <a:solidFill>
                  <a:schemeClr val="tx1"/>
                </a:solidFill>
                <a:latin typeface="Tahoma" pitchFamily="34" charset="0"/>
              </a:defRPr>
            </a:lvl7pPr>
            <a:lvl8pPr marL="3429000" indent="-228600" defTabSz="457200" eaLnBrk="0" fontAlgn="base" hangingPunct="0">
              <a:spcBef>
                <a:spcPct val="0"/>
              </a:spcBef>
              <a:spcAft>
                <a:spcPct val="0"/>
              </a:spcAft>
              <a:defRPr>
                <a:solidFill>
                  <a:schemeClr val="tx1"/>
                </a:solidFill>
                <a:latin typeface="Tahoma" pitchFamily="34" charset="0"/>
              </a:defRPr>
            </a:lvl8pPr>
            <a:lvl9pPr marL="3886200" indent="-228600" defTabSz="457200" eaLnBrk="0" fontAlgn="base" hangingPunct="0">
              <a:spcBef>
                <a:spcPct val="0"/>
              </a:spcBef>
              <a:spcAft>
                <a:spcPct val="0"/>
              </a:spcAft>
              <a:defRPr>
                <a:solidFill>
                  <a:schemeClr val="tx1"/>
                </a:solidFill>
                <a:latin typeface="Tahoma" pitchFamily="34" charset="0"/>
              </a:defRPr>
            </a:lvl9pPr>
          </a:lstStyle>
          <a:p>
            <a:pPr algn="r" eaLnBrk="1" hangingPunct="1">
              <a:defRPr/>
            </a:pPr>
            <a:r>
              <a:rPr lang="it-IT" altLang="it-IT" baseline="30000">
                <a:solidFill>
                  <a:srgbClr val="FFFFFF"/>
                </a:solidFill>
                <a:latin typeface="LibelSuit-Regular"/>
                <a:ea typeface="LibelSuit-Regular"/>
                <a:cs typeface="LibelSuit-Regular"/>
              </a:rPr>
              <a:t>TITOLO PROVVISORIO DELLA SLIDE</a:t>
            </a:r>
          </a:p>
        </p:txBody>
      </p:sp>
    </p:spTree>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bluediamondgallery.com/wooden-tile/r/results.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bluediamondgallery.com/wooden-tile/r/results.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1"/>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A83C1D3-8F52-4F79-87D1-719D63BC05ED}" type="slidenum">
              <a:rPr lang="it-IT" altLang="it-IT" sz="1200">
                <a:solidFill>
                  <a:srgbClr val="898989"/>
                </a:solidFill>
                <a:latin typeface="Calibri" pitchFamily="34" charset="0"/>
                <a:ea typeface="MS PGothic" pitchFamily="34" charset="-128"/>
              </a:rPr>
              <a:pPr/>
              <a:t>1</a:t>
            </a:fld>
            <a:endParaRPr lang="it-IT" altLang="it-IT" sz="1200" dirty="0">
              <a:solidFill>
                <a:srgbClr val="898989"/>
              </a:solidFill>
              <a:latin typeface="Calibri" pitchFamily="34" charset="0"/>
              <a:ea typeface="MS PGothic" pitchFamily="34" charset="-128"/>
            </a:endParaRPr>
          </a:p>
        </p:txBody>
      </p:sp>
      <p:sp>
        <p:nvSpPr>
          <p:cNvPr id="3" name="Rettangolo 2"/>
          <p:cNvSpPr/>
          <p:nvPr/>
        </p:nvSpPr>
        <p:spPr>
          <a:xfrm>
            <a:off x="1" y="6165850"/>
            <a:ext cx="8244408" cy="719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900" b="1" i="1" dirty="0">
              <a:solidFill>
                <a:srgbClr val="343F59"/>
              </a:solidFill>
              <a:cs typeface="Tahoma" panose="020B0604030504040204" pitchFamily="34" charset="0"/>
            </a:endParaRPr>
          </a:p>
        </p:txBody>
      </p:sp>
      <p:sp>
        <p:nvSpPr>
          <p:cNvPr id="17" name="Rettangolo 4"/>
          <p:cNvSpPr/>
          <p:nvPr/>
        </p:nvSpPr>
        <p:spPr>
          <a:xfrm>
            <a:off x="5435600" y="-26988"/>
            <a:ext cx="3378200" cy="6911976"/>
          </a:xfrm>
          <a:custGeom>
            <a:avLst/>
            <a:gdLst>
              <a:gd name="connsiteX0" fmla="*/ 0 w 3851920"/>
              <a:gd name="connsiteY0" fmla="*/ 0 h 6858000"/>
              <a:gd name="connsiteX1" fmla="*/ 3851920 w 3851920"/>
              <a:gd name="connsiteY1" fmla="*/ 0 h 6858000"/>
              <a:gd name="connsiteX2" fmla="*/ 3851920 w 3851920"/>
              <a:gd name="connsiteY2" fmla="*/ 6858000 h 6858000"/>
              <a:gd name="connsiteX3" fmla="*/ 0 w 3851920"/>
              <a:gd name="connsiteY3" fmla="*/ 6858000 h 6858000"/>
              <a:gd name="connsiteX4" fmla="*/ 0 w 3851920"/>
              <a:gd name="connsiteY4" fmla="*/ 0 h 6858000"/>
              <a:gd name="connsiteX0" fmla="*/ 0 w 3851920"/>
              <a:gd name="connsiteY0" fmla="*/ 0 h 6858000"/>
              <a:gd name="connsiteX1" fmla="*/ 3851920 w 3851920"/>
              <a:gd name="connsiteY1" fmla="*/ 0 h 6858000"/>
              <a:gd name="connsiteX2" fmla="*/ 3851920 w 3851920"/>
              <a:gd name="connsiteY2" fmla="*/ 6858000 h 6858000"/>
              <a:gd name="connsiteX3" fmla="*/ 1324304 w 3851920"/>
              <a:gd name="connsiteY3" fmla="*/ 6858000 h 6858000"/>
              <a:gd name="connsiteX4" fmla="*/ 0 w 385192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20" h="6858000">
                <a:moveTo>
                  <a:pt x="0" y="0"/>
                </a:moveTo>
                <a:lnTo>
                  <a:pt x="3851920" y="0"/>
                </a:lnTo>
                <a:lnTo>
                  <a:pt x="3851920" y="6858000"/>
                </a:lnTo>
                <a:lnTo>
                  <a:pt x="1324304" y="6858000"/>
                </a:lnTo>
                <a:lnTo>
                  <a:pt x="0" y="0"/>
                </a:lnTo>
                <a:close/>
              </a:path>
            </a:pathLst>
          </a:cu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p>
        </p:txBody>
      </p:sp>
      <p:sp>
        <p:nvSpPr>
          <p:cNvPr id="5" name="Rettangolo 4"/>
          <p:cNvSpPr/>
          <p:nvPr/>
        </p:nvSpPr>
        <p:spPr>
          <a:xfrm>
            <a:off x="5616575" y="-26988"/>
            <a:ext cx="3527425" cy="6911976"/>
          </a:xfrm>
          <a:custGeom>
            <a:avLst/>
            <a:gdLst>
              <a:gd name="connsiteX0" fmla="*/ 0 w 3851920"/>
              <a:gd name="connsiteY0" fmla="*/ 0 h 6858000"/>
              <a:gd name="connsiteX1" fmla="*/ 3851920 w 3851920"/>
              <a:gd name="connsiteY1" fmla="*/ 0 h 6858000"/>
              <a:gd name="connsiteX2" fmla="*/ 3851920 w 3851920"/>
              <a:gd name="connsiteY2" fmla="*/ 6858000 h 6858000"/>
              <a:gd name="connsiteX3" fmla="*/ 0 w 3851920"/>
              <a:gd name="connsiteY3" fmla="*/ 6858000 h 6858000"/>
              <a:gd name="connsiteX4" fmla="*/ 0 w 3851920"/>
              <a:gd name="connsiteY4" fmla="*/ 0 h 6858000"/>
              <a:gd name="connsiteX0" fmla="*/ 0 w 3851920"/>
              <a:gd name="connsiteY0" fmla="*/ 0 h 6858000"/>
              <a:gd name="connsiteX1" fmla="*/ 3851920 w 3851920"/>
              <a:gd name="connsiteY1" fmla="*/ 0 h 6858000"/>
              <a:gd name="connsiteX2" fmla="*/ 3851920 w 3851920"/>
              <a:gd name="connsiteY2" fmla="*/ 6858000 h 6858000"/>
              <a:gd name="connsiteX3" fmla="*/ 1324304 w 3851920"/>
              <a:gd name="connsiteY3" fmla="*/ 6858000 h 6858000"/>
              <a:gd name="connsiteX4" fmla="*/ 0 w 385192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20" h="6858000">
                <a:moveTo>
                  <a:pt x="0" y="0"/>
                </a:moveTo>
                <a:lnTo>
                  <a:pt x="3851920" y="0"/>
                </a:lnTo>
                <a:lnTo>
                  <a:pt x="3851920" y="6858000"/>
                </a:lnTo>
                <a:lnTo>
                  <a:pt x="1324304" y="6858000"/>
                </a:lnTo>
                <a:lnTo>
                  <a:pt x="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p>
        </p:txBody>
      </p:sp>
      <p:sp>
        <p:nvSpPr>
          <p:cNvPr id="14" name="Rettangolo 13"/>
          <p:cNvSpPr/>
          <p:nvPr/>
        </p:nvSpPr>
        <p:spPr>
          <a:xfrm>
            <a:off x="144463" y="1285875"/>
            <a:ext cx="6900862" cy="71438"/>
          </a:xfrm>
          <a:prstGeom prst="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1" name="Rettangolo 10"/>
          <p:cNvSpPr/>
          <p:nvPr/>
        </p:nvSpPr>
        <p:spPr>
          <a:xfrm>
            <a:off x="467544" y="1737255"/>
            <a:ext cx="5472608" cy="4339650"/>
          </a:xfrm>
          <a:prstGeom prst="rect">
            <a:avLst/>
          </a:prstGeom>
        </p:spPr>
        <p:txBody>
          <a:bodyPr wrap="square">
            <a:spAutoFit/>
          </a:bodyPr>
          <a:lstStyle/>
          <a:p>
            <a:pPr eaLnBrk="1" hangingPunct="1">
              <a:spcBef>
                <a:spcPts val="300"/>
              </a:spcBef>
              <a:defRPr/>
            </a:pPr>
            <a:r>
              <a:rPr lang="it-IT" altLang="it-IT" sz="2800" b="1" dirty="0">
                <a:ea typeface="Tahoma" panose="020B0604030504040204" pitchFamily="34" charset="0"/>
                <a:cs typeface="Tahoma" panose="020B0604030504040204" pitchFamily="34" charset="0"/>
              </a:rPr>
              <a:t>Il ruolo dei confidi nell’educazione finanziaria delle piccole e medie imprese e come veicolo delle azioni pubbliche di sostegno per l’accesso al credito</a:t>
            </a:r>
          </a:p>
          <a:p>
            <a:pPr eaLnBrk="1" hangingPunct="1">
              <a:spcBef>
                <a:spcPts val="300"/>
              </a:spcBef>
              <a:defRPr/>
            </a:pPr>
            <a:endParaRPr lang="it-IT" altLang="it-IT" sz="2800" b="1" dirty="0">
              <a:ea typeface="Tahoma" panose="020B0604030504040204" pitchFamily="34" charset="0"/>
              <a:cs typeface="Tahoma" panose="020B0604030504040204" pitchFamily="34" charset="0"/>
            </a:endParaRPr>
          </a:p>
          <a:p>
            <a:pPr eaLnBrk="1" hangingPunct="1">
              <a:spcBef>
                <a:spcPts val="300"/>
              </a:spcBef>
              <a:defRPr/>
            </a:pPr>
            <a:endParaRPr lang="it-IT" altLang="it-IT" sz="2800" b="1" dirty="0">
              <a:ea typeface="Tahoma" panose="020B0604030504040204" pitchFamily="34" charset="0"/>
              <a:cs typeface="Tahoma" panose="020B0604030504040204" pitchFamily="34" charset="0"/>
            </a:endParaRPr>
          </a:p>
          <a:p>
            <a:pPr eaLnBrk="1" hangingPunct="1">
              <a:spcBef>
                <a:spcPts val="300"/>
              </a:spcBef>
              <a:defRPr/>
            </a:pPr>
            <a:endParaRPr lang="it-IT" altLang="it-IT" sz="2800" b="1" dirty="0">
              <a:ea typeface="Tahoma" panose="020B0604030504040204" pitchFamily="34" charset="0"/>
              <a:cs typeface="Tahoma" panose="020B0604030504040204" pitchFamily="34" charset="0"/>
            </a:endParaRPr>
          </a:p>
          <a:p>
            <a:pPr eaLnBrk="1" hangingPunct="1">
              <a:spcBef>
                <a:spcPts val="300"/>
              </a:spcBef>
              <a:defRPr/>
            </a:pPr>
            <a:r>
              <a:rPr lang="it-IT" altLang="it-IT" sz="1400" b="1" dirty="0">
                <a:ea typeface="Tahoma" panose="020B0604030504040204" pitchFamily="34" charset="0"/>
                <a:cs typeface="Tahoma" panose="020B0604030504040204" pitchFamily="34" charset="0"/>
              </a:rPr>
              <a:t>Roma, 29/02/2024</a:t>
            </a:r>
          </a:p>
        </p:txBody>
      </p:sp>
      <p:sp>
        <p:nvSpPr>
          <p:cNvPr id="2" name="AutoShape 2" descr="https://vpnintranet.invitalia.it/societa-scopo/PublishingImages/,DanaInfo=intranet-km.invitalia.it+logo-invitalia-con-denominazione-estesa-small.gif"/>
          <p:cNvSpPr>
            <a:spLocks noChangeAspect="1" noChangeArrowheads="1"/>
          </p:cNvSpPr>
          <p:nvPr/>
        </p:nvSpPr>
        <p:spPr bwMode="auto">
          <a:xfrm>
            <a:off x="272907" y="-144463"/>
            <a:ext cx="1248073" cy="12480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15369" name="Immagin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9422" y="170518"/>
            <a:ext cx="1489971" cy="102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Immagine che contiene testo&#10;&#10;Descrizione generata automaticamente"/>
          <p:cNvPicPr/>
          <p:nvPr/>
        </p:nvPicPr>
        <p:blipFill>
          <a:blip r:embed="rId4">
            <a:extLst>
              <a:ext uri="{28A0092B-C50C-407E-A947-70E740481C1C}">
                <a14:useLocalDpi xmlns:a14="http://schemas.microsoft.com/office/drawing/2010/main" val="0"/>
              </a:ext>
            </a:extLst>
          </a:blip>
          <a:stretch>
            <a:fillRect/>
          </a:stretch>
        </p:blipFill>
        <p:spPr>
          <a:xfrm>
            <a:off x="355564" y="226140"/>
            <a:ext cx="2879725" cy="86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A4BCC718-F2AA-747F-0900-43FD62798911}"/>
              </a:ext>
            </a:extLst>
          </p:cNvPr>
          <p:cNvSpPr>
            <a:spLocks noGrp="1"/>
          </p:cNvSpPr>
          <p:nvPr>
            <p:ph idx="1"/>
          </p:nvPr>
        </p:nvSpPr>
        <p:spPr>
          <a:xfrm>
            <a:off x="395536" y="1412776"/>
            <a:ext cx="4248472" cy="4896544"/>
          </a:xfrm>
        </p:spPr>
        <p:txBody>
          <a:bodyPr>
            <a:normAutofit fontScale="70000" lnSpcReduction="20000"/>
          </a:bodyPr>
          <a:lstStyle/>
          <a:p>
            <a:pPr marL="0" indent="0">
              <a:buNone/>
            </a:pPr>
            <a:r>
              <a:rPr lang="it-IT" dirty="0">
                <a:solidFill>
                  <a:srgbClr val="92D050"/>
                </a:solidFill>
              </a:rPr>
              <a:t>Credito diretto</a:t>
            </a:r>
          </a:p>
          <a:p>
            <a:pPr marL="0" indent="0">
              <a:buNone/>
            </a:pPr>
            <a:r>
              <a:rPr lang="it-IT" b="1" dirty="0">
                <a:solidFill>
                  <a:schemeClr val="bg1"/>
                </a:solidFill>
              </a:rPr>
              <a:t>Caratteristiche finanziamenti </a:t>
            </a:r>
          </a:p>
          <a:p>
            <a:r>
              <a:rPr lang="it-IT" dirty="0"/>
              <a:t>Max 80% quota pubblica </a:t>
            </a:r>
          </a:p>
          <a:p>
            <a:r>
              <a:rPr lang="it-IT" dirty="0"/>
              <a:t>Tasso 0 quota pubblica</a:t>
            </a:r>
          </a:p>
          <a:p>
            <a:r>
              <a:rPr lang="it-IT" dirty="0"/>
              <a:t>Tasso interesse a copertura rischio assunto dal confidi</a:t>
            </a:r>
          </a:p>
          <a:p>
            <a:r>
              <a:rPr lang="it-IT" dirty="0"/>
              <a:t>Commissione istruttoria e gestione </a:t>
            </a:r>
            <a:r>
              <a:rPr lang="it-IT" dirty="0" err="1"/>
              <a:t>max</a:t>
            </a:r>
            <a:r>
              <a:rPr lang="it-IT" dirty="0"/>
              <a:t> 0,5 importo finanziamento</a:t>
            </a:r>
          </a:p>
          <a:p>
            <a:r>
              <a:rPr lang="it-IT" dirty="0"/>
              <a:t>Fino a 100.000 euro confidi minori per impresa beneficiaria</a:t>
            </a:r>
          </a:p>
          <a:p>
            <a:r>
              <a:rPr lang="it-IT" dirty="0"/>
              <a:t>Importo Max 5% fondo per impresa beneficiaria</a:t>
            </a:r>
          </a:p>
          <a:p>
            <a:r>
              <a:rPr lang="it-IT" dirty="0"/>
              <a:t>Agevolazione Reg. De </a:t>
            </a:r>
            <a:r>
              <a:rPr lang="it-IT" dirty="0" err="1"/>
              <a:t>minimis</a:t>
            </a:r>
            <a:endParaRPr lang="it-IT" dirty="0"/>
          </a:p>
          <a:p>
            <a:endParaRPr lang="it-IT" dirty="0"/>
          </a:p>
          <a:p>
            <a:endParaRPr lang="it-IT" dirty="0"/>
          </a:p>
          <a:p>
            <a:endParaRPr lang="it-IT" dirty="0"/>
          </a:p>
          <a:p>
            <a:endParaRPr lang="it-IT" dirty="0"/>
          </a:p>
          <a:p>
            <a:pPr marL="0" indent="0">
              <a:buNone/>
            </a:pPr>
            <a:endParaRPr lang="it-IT" dirty="0"/>
          </a:p>
        </p:txBody>
      </p:sp>
      <p:sp>
        <p:nvSpPr>
          <p:cNvPr id="17410" name="Segnaposto numero diapositiva 1"/>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p:cNvGrpSpPr>
            <a:grpSpLocks/>
          </p:cNvGrpSpPr>
          <p:nvPr/>
        </p:nvGrpSpPr>
        <p:grpSpPr bwMode="auto">
          <a:xfrm>
            <a:off x="0" y="0"/>
            <a:ext cx="287338" cy="6884988"/>
            <a:chOff x="0" y="0"/>
            <a:chExt cx="287338" cy="6884988"/>
          </a:xfrm>
        </p:grpSpPr>
        <p:sp>
          <p:nvSpPr>
            <p:cNvPr id="20" name="Rettangolo 19"/>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p:cNvGrpSpPr/>
          <p:nvPr/>
        </p:nvGrpSpPr>
        <p:grpSpPr>
          <a:xfrm>
            <a:off x="150791" y="790993"/>
            <a:ext cx="6900863" cy="112047"/>
            <a:chOff x="150791" y="790993"/>
            <a:chExt cx="6900863" cy="112047"/>
          </a:xfrm>
        </p:grpSpPr>
        <p:sp>
          <p:nvSpPr>
            <p:cNvPr id="24" name="Rettangolo 23"/>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31">
            <a:extLst>
              <a:ext uri="{FF2B5EF4-FFF2-40B4-BE49-F238E27FC236}">
                <a16:creationId xmlns:a16="http://schemas.microsoft.com/office/drawing/2014/main" id="{35175280-002B-71F4-0EC9-6DDC0AE4E8EF}"/>
              </a:ext>
            </a:extLst>
          </p:cNvPr>
          <p:cNvSpPr txBox="1"/>
          <p:nvPr/>
        </p:nvSpPr>
        <p:spPr>
          <a:xfrm>
            <a:off x="585780" y="330378"/>
            <a:ext cx="2474052"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DM 9 </a:t>
            </a:r>
            <a:r>
              <a:rPr lang="en-US" sz="2000" b="1" dirty="0" err="1">
                <a:solidFill>
                  <a:srgbClr val="171616"/>
                </a:solidFill>
                <a:latin typeface="+mj-lt"/>
              </a:rPr>
              <a:t>dicembre</a:t>
            </a:r>
            <a:r>
              <a:rPr lang="en-US" sz="2000" b="1" dirty="0">
                <a:solidFill>
                  <a:srgbClr val="171616"/>
                </a:solidFill>
                <a:latin typeface="+mj-lt"/>
              </a:rPr>
              <a:t> 2022</a:t>
            </a:r>
          </a:p>
        </p:txBody>
      </p:sp>
      <p:pic>
        <p:nvPicPr>
          <p:cNvPr id="3" name="Picture 2" descr="Immagine decorativa">
            <a:extLst>
              <a:ext uri="{FF2B5EF4-FFF2-40B4-BE49-F238E27FC236}">
                <a16:creationId xmlns:a16="http://schemas.microsoft.com/office/drawing/2014/main" id="{6CE1BE5C-3A49-DA37-C6F4-859295AB20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9903" y="1047723"/>
            <a:ext cx="2860489" cy="160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9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BB7EA-3191-76F1-768A-C0D1D65B7515}"/>
            </a:ext>
          </a:extLst>
        </p:cNvPr>
        <p:cNvGrpSpPr/>
        <p:nvPr/>
      </p:nvGrpSpPr>
      <p:grpSpPr>
        <a:xfrm>
          <a:off x="0" y="0"/>
          <a:ext cx="0" cy="0"/>
          <a:chOff x="0" y="0"/>
          <a:chExt cx="0" cy="0"/>
        </a:xfrm>
      </p:grpSpPr>
      <p:sp>
        <p:nvSpPr>
          <p:cNvPr id="17410" name="Segnaposto numero diapositiva 1">
            <a:extLst>
              <a:ext uri="{FF2B5EF4-FFF2-40B4-BE49-F238E27FC236}">
                <a16:creationId xmlns:a16="http://schemas.microsoft.com/office/drawing/2014/main" id="{B33CEDFE-5B79-C802-C53F-E10245C29D9B}"/>
              </a:ext>
            </a:extLst>
          </p:cNvPr>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a:extLst>
              <a:ext uri="{FF2B5EF4-FFF2-40B4-BE49-F238E27FC236}">
                <a16:creationId xmlns:a16="http://schemas.microsoft.com/office/drawing/2014/main" id="{872EFAF7-683C-D41F-27EC-5459EDFDE8EA}"/>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a:extLst>
              <a:ext uri="{FF2B5EF4-FFF2-40B4-BE49-F238E27FC236}">
                <a16:creationId xmlns:a16="http://schemas.microsoft.com/office/drawing/2014/main" id="{67BC5220-3331-C840-9014-396C6DD0E548}"/>
              </a:ext>
            </a:extLst>
          </p:cNvPr>
          <p:cNvGrpSpPr>
            <a:grpSpLocks/>
          </p:cNvGrpSpPr>
          <p:nvPr/>
        </p:nvGrpSpPr>
        <p:grpSpPr bwMode="auto">
          <a:xfrm>
            <a:off x="0" y="0"/>
            <a:ext cx="287338" cy="6884988"/>
            <a:chOff x="0" y="0"/>
            <a:chExt cx="287338" cy="6884988"/>
          </a:xfrm>
        </p:grpSpPr>
        <p:sp>
          <p:nvSpPr>
            <p:cNvPr id="20" name="Rettangolo 19">
              <a:extLst>
                <a:ext uri="{FF2B5EF4-FFF2-40B4-BE49-F238E27FC236}">
                  <a16:creationId xmlns:a16="http://schemas.microsoft.com/office/drawing/2014/main" id="{6A635CDA-34F2-8C5C-F7AC-7CA7CB73DE12}"/>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a:extLst>
                <a:ext uri="{FF2B5EF4-FFF2-40B4-BE49-F238E27FC236}">
                  <a16:creationId xmlns:a16="http://schemas.microsoft.com/office/drawing/2014/main" id="{D2AB0696-0AED-D8AD-9E58-E15B707448CE}"/>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a:extLst>
              <a:ext uri="{FF2B5EF4-FFF2-40B4-BE49-F238E27FC236}">
                <a16:creationId xmlns:a16="http://schemas.microsoft.com/office/drawing/2014/main" id="{E9E55980-217A-148A-B2CA-7D97A6DCB831}"/>
              </a:ext>
            </a:extLst>
          </p:cNvPr>
          <p:cNvGrpSpPr/>
          <p:nvPr/>
        </p:nvGrpSpPr>
        <p:grpSpPr>
          <a:xfrm>
            <a:off x="150791" y="790993"/>
            <a:ext cx="6900863" cy="112047"/>
            <a:chOff x="150791" y="790993"/>
            <a:chExt cx="6900863" cy="112047"/>
          </a:xfrm>
        </p:grpSpPr>
        <p:sp>
          <p:nvSpPr>
            <p:cNvPr id="24" name="Rettangolo 23">
              <a:extLst>
                <a:ext uri="{FF2B5EF4-FFF2-40B4-BE49-F238E27FC236}">
                  <a16:creationId xmlns:a16="http://schemas.microsoft.com/office/drawing/2014/main" id="{74F96F47-15DF-0A1F-7CE1-84EF1E5B7656}"/>
                </a:ext>
              </a:extLst>
            </p:cNvPr>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ttangolo 24">
              <a:extLst>
                <a:ext uri="{FF2B5EF4-FFF2-40B4-BE49-F238E27FC236}">
                  <a16:creationId xmlns:a16="http://schemas.microsoft.com/office/drawing/2014/main" id="{850FE4ED-7620-A656-D3C1-30FF27963BD9}"/>
                </a:ext>
              </a:extLst>
            </p:cNvPr>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8" name="Immagine 7" descr="Immagine che contiene Blocco di legno, interno, legno&#10;&#10;Descrizione generata automaticamente">
            <a:extLst>
              <a:ext uri="{FF2B5EF4-FFF2-40B4-BE49-F238E27FC236}">
                <a16:creationId xmlns:a16="http://schemas.microsoft.com/office/drawing/2014/main" id="{D8A32DC5-06C1-1D14-69EA-B1DB7BEA50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7544" y="1103773"/>
            <a:ext cx="7776864" cy="1677156"/>
          </a:xfrm>
          <a:prstGeom prst="rect">
            <a:avLst/>
          </a:prstGeom>
        </p:spPr>
      </p:pic>
      <p:sp>
        <p:nvSpPr>
          <p:cNvPr id="14" name="CasellaDiTesto 13">
            <a:extLst>
              <a:ext uri="{FF2B5EF4-FFF2-40B4-BE49-F238E27FC236}">
                <a16:creationId xmlns:a16="http://schemas.microsoft.com/office/drawing/2014/main" id="{8F0E8ED6-B973-8080-3734-B6FFDA58EFB5}"/>
              </a:ext>
            </a:extLst>
          </p:cNvPr>
          <p:cNvSpPr txBox="1"/>
          <p:nvPr/>
        </p:nvSpPr>
        <p:spPr>
          <a:xfrm>
            <a:off x="467544" y="3645632"/>
            <a:ext cx="8407027" cy="615553"/>
          </a:xfrm>
          <a:prstGeom prst="rect">
            <a:avLst/>
          </a:prstGeom>
          <a:noFill/>
        </p:spPr>
        <p:txBody>
          <a:bodyPr wrap="square">
            <a:spAutoFit/>
          </a:bodyPr>
          <a:lstStyle/>
          <a:p>
            <a:pPr>
              <a:buClr>
                <a:srgbClr val="0070C0"/>
              </a:buClr>
            </a:pPr>
            <a:endParaRPr lang="it-IT" sz="1600" b="1" dirty="0">
              <a:solidFill>
                <a:srgbClr val="32A440"/>
              </a:solidFill>
            </a:endParaRPr>
          </a:p>
          <a:p>
            <a:pPr>
              <a:buClr>
                <a:srgbClr val="0070C0"/>
              </a:buClr>
            </a:pPr>
            <a:endParaRPr lang="it-IT" dirty="0"/>
          </a:p>
        </p:txBody>
      </p:sp>
      <p:sp>
        <p:nvSpPr>
          <p:cNvPr id="15" name="TextBox 31">
            <a:extLst>
              <a:ext uri="{FF2B5EF4-FFF2-40B4-BE49-F238E27FC236}">
                <a16:creationId xmlns:a16="http://schemas.microsoft.com/office/drawing/2014/main" id="{F83C0260-B8BB-E68A-E0EA-20CF669F240C}"/>
              </a:ext>
            </a:extLst>
          </p:cNvPr>
          <p:cNvSpPr txBox="1"/>
          <p:nvPr/>
        </p:nvSpPr>
        <p:spPr>
          <a:xfrm>
            <a:off x="530506" y="399984"/>
            <a:ext cx="4833581"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DM 9 </a:t>
            </a:r>
            <a:r>
              <a:rPr lang="en-US" sz="2000" b="1" dirty="0" err="1">
                <a:solidFill>
                  <a:srgbClr val="171616"/>
                </a:solidFill>
                <a:latin typeface="+mj-lt"/>
              </a:rPr>
              <a:t>dicembre</a:t>
            </a:r>
            <a:r>
              <a:rPr lang="en-US" sz="2000" b="1" dirty="0">
                <a:solidFill>
                  <a:srgbClr val="171616"/>
                </a:solidFill>
                <a:latin typeface="+mj-lt"/>
              </a:rPr>
              <a:t> 2022</a:t>
            </a:r>
          </a:p>
        </p:txBody>
      </p:sp>
      <p:sp>
        <p:nvSpPr>
          <p:cNvPr id="3" name="CasellaDiTesto 2">
            <a:extLst>
              <a:ext uri="{FF2B5EF4-FFF2-40B4-BE49-F238E27FC236}">
                <a16:creationId xmlns:a16="http://schemas.microsoft.com/office/drawing/2014/main" id="{A3CB8295-DA6B-5409-4E91-62086BE16134}"/>
              </a:ext>
            </a:extLst>
          </p:cNvPr>
          <p:cNvSpPr txBox="1"/>
          <p:nvPr/>
        </p:nvSpPr>
        <p:spPr>
          <a:xfrm>
            <a:off x="718464" y="3349585"/>
            <a:ext cx="7563054" cy="3139321"/>
          </a:xfrm>
          <a:prstGeom prst="rect">
            <a:avLst/>
          </a:prstGeom>
          <a:noFill/>
        </p:spPr>
        <p:txBody>
          <a:bodyPr wrap="square" rtlCol="0">
            <a:spAutoFit/>
          </a:bodyPr>
          <a:lstStyle/>
          <a:p>
            <a:pPr>
              <a:buClr>
                <a:srgbClr val="0070C0"/>
              </a:buClr>
            </a:pPr>
            <a:r>
              <a:rPr lang="it-IT" sz="1800" b="1" dirty="0">
                <a:solidFill>
                  <a:srgbClr val="32A440"/>
                </a:solidFill>
              </a:rPr>
              <a:t>CONFIDI  </a:t>
            </a:r>
          </a:p>
          <a:p>
            <a:pPr>
              <a:buClr>
                <a:srgbClr val="0070C0"/>
              </a:buClr>
            </a:pPr>
            <a:r>
              <a:rPr lang="it-IT" sz="1800" b="1" dirty="0"/>
              <a:t>13</a:t>
            </a:r>
          </a:p>
          <a:p>
            <a:pPr>
              <a:buClr>
                <a:srgbClr val="0070C0"/>
              </a:buClr>
            </a:pPr>
            <a:endParaRPr lang="it-IT" sz="1800" b="1" dirty="0">
              <a:solidFill>
                <a:srgbClr val="32A440"/>
              </a:solidFill>
            </a:endParaRPr>
          </a:p>
          <a:p>
            <a:pPr>
              <a:buClr>
                <a:srgbClr val="0070C0"/>
              </a:buClr>
            </a:pPr>
            <a:r>
              <a:rPr lang="it-IT" sz="1800" b="1" dirty="0">
                <a:solidFill>
                  <a:srgbClr val="32A440"/>
                </a:solidFill>
              </a:rPr>
              <a:t>IMPORTO TOTALE FINANZIATO</a:t>
            </a:r>
          </a:p>
          <a:p>
            <a:pPr>
              <a:buClr>
                <a:srgbClr val="0070C0"/>
              </a:buClr>
            </a:pPr>
            <a:r>
              <a:rPr lang="it-IT" sz="1800" b="1" dirty="0"/>
              <a:t>41.947.109</a:t>
            </a:r>
          </a:p>
          <a:p>
            <a:pPr>
              <a:buClr>
                <a:srgbClr val="0070C0"/>
              </a:buClr>
            </a:pPr>
            <a:endParaRPr lang="it-IT" b="1" dirty="0"/>
          </a:p>
          <a:p>
            <a:pPr>
              <a:buClr>
                <a:srgbClr val="0070C0"/>
              </a:buClr>
            </a:pPr>
            <a:r>
              <a:rPr lang="it-IT" sz="1800" b="1" dirty="0">
                <a:solidFill>
                  <a:srgbClr val="32A440"/>
                </a:solidFill>
              </a:rPr>
              <a:t>TOTALE FINANZIAMENTI EROGATI</a:t>
            </a:r>
          </a:p>
          <a:p>
            <a:pPr>
              <a:buClr>
                <a:srgbClr val="0070C0"/>
              </a:buClr>
            </a:pPr>
            <a:r>
              <a:rPr lang="it-IT" b="1" dirty="0"/>
              <a:t>865</a:t>
            </a:r>
            <a:endParaRPr lang="it-IT" sz="1800" b="1" dirty="0"/>
          </a:p>
          <a:p>
            <a:pPr>
              <a:buClr>
                <a:srgbClr val="0070C0"/>
              </a:buClr>
            </a:pPr>
            <a:endParaRPr lang="it-IT" sz="1800" b="1" dirty="0"/>
          </a:p>
          <a:p>
            <a:pPr>
              <a:buClr>
                <a:srgbClr val="0070C0"/>
              </a:buClr>
            </a:pPr>
            <a:r>
              <a:rPr lang="it-IT" sz="1800" b="1" dirty="0">
                <a:solidFill>
                  <a:srgbClr val="32A440"/>
                </a:solidFill>
              </a:rPr>
              <a:t>NUMERO DI IMPRESE FINANZIATE </a:t>
            </a:r>
          </a:p>
          <a:p>
            <a:pPr>
              <a:buClr>
                <a:srgbClr val="0070C0"/>
              </a:buClr>
            </a:pPr>
            <a:r>
              <a:rPr lang="it-IT" sz="1800" b="1" dirty="0"/>
              <a:t>897</a:t>
            </a:r>
          </a:p>
        </p:txBody>
      </p:sp>
      <p:sp>
        <p:nvSpPr>
          <p:cNvPr id="9" name="CasellaDiTesto 8">
            <a:extLst>
              <a:ext uri="{FF2B5EF4-FFF2-40B4-BE49-F238E27FC236}">
                <a16:creationId xmlns:a16="http://schemas.microsoft.com/office/drawing/2014/main" id="{19545BC6-EAC4-FFE7-7748-12729BBB9D4D}"/>
              </a:ext>
            </a:extLst>
          </p:cNvPr>
          <p:cNvSpPr txBox="1"/>
          <p:nvPr/>
        </p:nvSpPr>
        <p:spPr>
          <a:xfrm>
            <a:off x="755576" y="3029470"/>
            <a:ext cx="7488831" cy="369332"/>
          </a:xfrm>
          <a:prstGeom prst="rect">
            <a:avLst/>
          </a:prstGeom>
          <a:noFill/>
        </p:spPr>
        <p:txBody>
          <a:bodyPr wrap="square" rtlCol="0">
            <a:spAutoFit/>
          </a:bodyPr>
          <a:lstStyle/>
          <a:p>
            <a:pPr algn="ctr"/>
            <a:r>
              <a:rPr lang="it-IT" b="1" dirty="0"/>
              <a:t>2023-2024</a:t>
            </a:r>
          </a:p>
        </p:txBody>
      </p:sp>
    </p:spTree>
    <p:extLst>
      <p:ext uri="{BB962C8B-B14F-4D97-AF65-F5344CB8AC3E}">
        <p14:creationId xmlns:p14="http://schemas.microsoft.com/office/powerpoint/2010/main" val="387360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66885-385A-77E8-B0E7-059F6F2E8A13}"/>
            </a:ext>
          </a:extLst>
        </p:cNvPr>
        <p:cNvGrpSpPr/>
        <p:nvPr/>
      </p:nvGrpSpPr>
      <p:grpSpPr>
        <a:xfrm>
          <a:off x="0" y="0"/>
          <a:ext cx="0" cy="0"/>
          <a:chOff x="0" y="0"/>
          <a:chExt cx="0" cy="0"/>
        </a:xfrm>
      </p:grpSpPr>
      <p:sp>
        <p:nvSpPr>
          <p:cNvPr id="17410" name="Segnaposto numero diapositiva 1">
            <a:extLst>
              <a:ext uri="{FF2B5EF4-FFF2-40B4-BE49-F238E27FC236}">
                <a16:creationId xmlns:a16="http://schemas.microsoft.com/office/drawing/2014/main" id="{A5EF4CD3-0EB3-D13C-8687-B9C2FCAA1380}"/>
              </a:ext>
            </a:extLst>
          </p:cNvPr>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a:extLst>
              <a:ext uri="{FF2B5EF4-FFF2-40B4-BE49-F238E27FC236}">
                <a16:creationId xmlns:a16="http://schemas.microsoft.com/office/drawing/2014/main" id="{75E3EA46-01F0-8DE8-1A2E-D770B2BD7E18}"/>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a:extLst>
              <a:ext uri="{FF2B5EF4-FFF2-40B4-BE49-F238E27FC236}">
                <a16:creationId xmlns:a16="http://schemas.microsoft.com/office/drawing/2014/main" id="{CBE7FF2D-FA5E-6F0D-E1D5-88EC7AAFA49E}"/>
              </a:ext>
            </a:extLst>
          </p:cNvPr>
          <p:cNvGrpSpPr>
            <a:grpSpLocks/>
          </p:cNvGrpSpPr>
          <p:nvPr/>
        </p:nvGrpSpPr>
        <p:grpSpPr bwMode="auto">
          <a:xfrm>
            <a:off x="0" y="0"/>
            <a:ext cx="287338" cy="6884988"/>
            <a:chOff x="0" y="0"/>
            <a:chExt cx="287338" cy="6884988"/>
          </a:xfrm>
        </p:grpSpPr>
        <p:sp>
          <p:nvSpPr>
            <p:cNvPr id="20" name="Rettangolo 19">
              <a:extLst>
                <a:ext uri="{FF2B5EF4-FFF2-40B4-BE49-F238E27FC236}">
                  <a16:creationId xmlns:a16="http://schemas.microsoft.com/office/drawing/2014/main" id="{9C15046B-049C-705E-5FBB-1AA7E7B2888E}"/>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a:extLst>
                <a:ext uri="{FF2B5EF4-FFF2-40B4-BE49-F238E27FC236}">
                  <a16:creationId xmlns:a16="http://schemas.microsoft.com/office/drawing/2014/main" id="{A3029AA6-6282-DCE2-14AF-DCB27EBA91B5}"/>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CasellaDiTesto 13">
            <a:extLst>
              <a:ext uri="{FF2B5EF4-FFF2-40B4-BE49-F238E27FC236}">
                <a16:creationId xmlns:a16="http://schemas.microsoft.com/office/drawing/2014/main" id="{E1C36C86-4F3F-6CDC-26E5-E013A4B6382D}"/>
              </a:ext>
            </a:extLst>
          </p:cNvPr>
          <p:cNvSpPr txBox="1"/>
          <p:nvPr/>
        </p:nvSpPr>
        <p:spPr>
          <a:xfrm>
            <a:off x="557461" y="3284984"/>
            <a:ext cx="8407027" cy="615553"/>
          </a:xfrm>
          <a:prstGeom prst="rect">
            <a:avLst/>
          </a:prstGeom>
          <a:noFill/>
        </p:spPr>
        <p:txBody>
          <a:bodyPr wrap="square">
            <a:spAutoFit/>
          </a:bodyPr>
          <a:lstStyle/>
          <a:p>
            <a:pPr>
              <a:buClr>
                <a:srgbClr val="0070C0"/>
              </a:buClr>
            </a:pPr>
            <a:endParaRPr lang="it-IT" sz="1600" b="1" dirty="0">
              <a:solidFill>
                <a:srgbClr val="32A440"/>
              </a:solidFill>
            </a:endParaRPr>
          </a:p>
          <a:p>
            <a:pPr>
              <a:buClr>
                <a:srgbClr val="0070C0"/>
              </a:buClr>
            </a:pPr>
            <a:endParaRPr lang="it-IT" dirty="0"/>
          </a:p>
        </p:txBody>
      </p:sp>
      <p:sp>
        <p:nvSpPr>
          <p:cNvPr id="15" name="TextBox 31">
            <a:extLst>
              <a:ext uri="{FF2B5EF4-FFF2-40B4-BE49-F238E27FC236}">
                <a16:creationId xmlns:a16="http://schemas.microsoft.com/office/drawing/2014/main" id="{E05351C4-889A-91B8-8C88-53107A66A3B2}"/>
              </a:ext>
            </a:extLst>
          </p:cNvPr>
          <p:cNvSpPr txBox="1"/>
          <p:nvPr/>
        </p:nvSpPr>
        <p:spPr>
          <a:xfrm>
            <a:off x="530506" y="399984"/>
            <a:ext cx="4833581"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DM 9 </a:t>
            </a:r>
            <a:r>
              <a:rPr lang="en-US" sz="2000" b="1" dirty="0" err="1">
                <a:solidFill>
                  <a:srgbClr val="171616"/>
                </a:solidFill>
                <a:latin typeface="+mj-lt"/>
              </a:rPr>
              <a:t>dicembre</a:t>
            </a:r>
            <a:r>
              <a:rPr lang="en-US" sz="2000" b="1" dirty="0">
                <a:solidFill>
                  <a:srgbClr val="171616"/>
                </a:solidFill>
                <a:latin typeface="+mj-lt"/>
              </a:rPr>
              <a:t> 2022</a:t>
            </a:r>
          </a:p>
        </p:txBody>
      </p:sp>
      <p:grpSp>
        <p:nvGrpSpPr>
          <p:cNvPr id="11" name="Gruppo 10">
            <a:extLst>
              <a:ext uri="{FF2B5EF4-FFF2-40B4-BE49-F238E27FC236}">
                <a16:creationId xmlns:a16="http://schemas.microsoft.com/office/drawing/2014/main" id="{7476AFAA-AD6F-8D03-A022-D3DCC2B8B4E1}"/>
              </a:ext>
            </a:extLst>
          </p:cNvPr>
          <p:cNvGrpSpPr/>
          <p:nvPr/>
        </p:nvGrpSpPr>
        <p:grpSpPr>
          <a:xfrm>
            <a:off x="150791" y="790993"/>
            <a:ext cx="6900863" cy="112047"/>
            <a:chOff x="150791" y="790993"/>
            <a:chExt cx="6900863" cy="112047"/>
          </a:xfrm>
        </p:grpSpPr>
        <p:sp>
          <p:nvSpPr>
            <p:cNvPr id="12" name="Rettangolo 11">
              <a:extLst>
                <a:ext uri="{FF2B5EF4-FFF2-40B4-BE49-F238E27FC236}">
                  <a16:creationId xmlns:a16="http://schemas.microsoft.com/office/drawing/2014/main" id="{F41FF0F0-94A8-257E-8214-969F8625A551}"/>
                </a:ext>
              </a:extLst>
            </p:cNvPr>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ttangolo 12">
              <a:extLst>
                <a:ext uri="{FF2B5EF4-FFF2-40B4-BE49-F238E27FC236}">
                  <a16:creationId xmlns:a16="http://schemas.microsoft.com/office/drawing/2014/main" id="{DB83C049-8199-221B-04E0-B72B5B8D9BF8}"/>
                </a:ext>
              </a:extLst>
            </p:cNvPr>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CasellaDiTesto 15">
            <a:extLst>
              <a:ext uri="{FF2B5EF4-FFF2-40B4-BE49-F238E27FC236}">
                <a16:creationId xmlns:a16="http://schemas.microsoft.com/office/drawing/2014/main" id="{BBEDB05C-B895-799A-F22A-A9672C6FD76B}"/>
              </a:ext>
            </a:extLst>
          </p:cNvPr>
          <p:cNvSpPr txBox="1"/>
          <p:nvPr/>
        </p:nvSpPr>
        <p:spPr>
          <a:xfrm>
            <a:off x="4572000" y="3429000"/>
            <a:ext cx="3888431" cy="3312368"/>
          </a:xfrm>
          <a:prstGeom prst="rect">
            <a:avLst/>
          </a:prstGeom>
          <a:noFill/>
        </p:spPr>
        <p:txBody>
          <a:bodyPr wrap="square" rtlCol="0">
            <a:spAutoFit/>
          </a:bodyPr>
          <a:lstStyle/>
          <a:p>
            <a:endParaRPr lang="it-IT" dirty="0"/>
          </a:p>
        </p:txBody>
      </p:sp>
      <p:pic>
        <p:nvPicPr>
          <p:cNvPr id="17" name="Immagine 16">
            <a:extLst>
              <a:ext uri="{FF2B5EF4-FFF2-40B4-BE49-F238E27FC236}">
                <a16:creationId xmlns:a16="http://schemas.microsoft.com/office/drawing/2014/main" id="{77C43D7C-2065-80E5-2B20-C3689921582A}"/>
              </a:ext>
            </a:extLst>
          </p:cNvPr>
          <p:cNvPicPr>
            <a:picLocks noChangeAspect="1"/>
          </p:cNvPicPr>
          <p:nvPr/>
        </p:nvPicPr>
        <p:blipFill>
          <a:blip r:embed="rId2"/>
          <a:stretch>
            <a:fillRect/>
          </a:stretch>
        </p:blipFill>
        <p:spPr>
          <a:xfrm>
            <a:off x="683568" y="5239536"/>
            <a:ext cx="8136905" cy="1141792"/>
          </a:xfrm>
          <a:prstGeom prst="rect">
            <a:avLst/>
          </a:prstGeom>
        </p:spPr>
      </p:pic>
      <p:graphicFrame>
        <p:nvGraphicFramePr>
          <p:cNvPr id="18" name="Tabella 17">
            <a:extLst>
              <a:ext uri="{FF2B5EF4-FFF2-40B4-BE49-F238E27FC236}">
                <a16:creationId xmlns:a16="http://schemas.microsoft.com/office/drawing/2014/main" id="{A895CF33-AAEE-50E1-F9D6-EF48F68ECBDC}"/>
              </a:ext>
            </a:extLst>
          </p:cNvPr>
          <p:cNvGraphicFramePr>
            <a:graphicFrameLocks noGrp="1"/>
          </p:cNvGraphicFramePr>
          <p:nvPr>
            <p:extLst>
              <p:ext uri="{D42A27DB-BD31-4B8C-83A1-F6EECF244321}">
                <p14:modId xmlns:p14="http://schemas.microsoft.com/office/powerpoint/2010/main" val="3597197433"/>
              </p:ext>
            </p:extLst>
          </p:nvPr>
        </p:nvGraphicFramePr>
        <p:xfrm>
          <a:off x="683568" y="882432"/>
          <a:ext cx="8136907" cy="4311384"/>
        </p:xfrm>
        <a:graphic>
          <a:graphicData uri="http://schemas.openxmlformats.org/drawingml/2006/table">
            <a:tbl>
              <a:tblPr/>
              <a:tblGrid>
                <a:gridCol w="4134429">
                  <a:extLst>
                    <a:ext uri="{9D8B030D-6E8A-4147-A177-3AD203B41FA5}">
                      <a16:colId xmlns:a16="http://schemas.microsoft.com/office/drawing/2014/main" val="734656490"/>
                    </a:ext>
                  </a:extLst>
                </a:gridCol>
                <a:gridCol w="2001239">
                  <a:extLst>
                    <a:ext uri="{9D8B030D-6E8A-4147-A177-3AD203B41FA5}">
                      <a16:colId xmlns:a16="http://schemas.microsoft.com/office/drawing/2014/main" val="3364673619"/>
                    </a:ext>
                  </a:extLst>
                </a:gridCol>
                <a:gridCol w="2001239">
                  <a:extLst>
                    <a:ext uri="{9D8B030D-6E8A-4147-A177-3AD203B41FA5}">
                      <a16:colId xmlns:a16="http://schemas.microsoft.com/office/drawing/2014/main" val="3617383247"/>
                    </a:ext>
                  </a:extLst>
                </a:gridCol>
              </a:tblGrid>
              <a:tr h="183583">
                <a:tc>
                  <a:txBody>
                    <a:bodyPr/>
                    <a:lstStyle/>
                    <a:p>
                      <a:pPr algn="l" fontAlgn="t"/>
                      <a:r>
                        <a:rPr lang="it-IT" sz="1300" b="1" i="0" u="none" strike="noStrike">
                          <a:solidFill>
                            <a:srgbClr val="000000"/>
                          </a:solidFill>
                          <a:effectLst/>
                          <a:latin typeface="Calibri" panose="020F0502020204030204" pitchFamily="34" charset="0"/>
                        </a:rPr>
                        <a:t>Sede Legale Benef</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l" fontAlgn="t"/>
                      <a:r>
                        <a:rPr lang="it-IT" sz="1300" b="1" i="0" u="none" strike="noStrike">
                          <a:solidFill>
                            <a:srgbClr val="000000"/>
                          </a:solidFill>
                          <a:effectLst/>
                          <a:latin typeface="Calibri" panose="020F0502020204030204" pitchFamily="34" charset="0"/>
                        </a:rPr>
                        <a:t>N Beneficiari</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l" fontAlgn="t"/>
                      <a:r>
                        <a:rPr lang="it-IT" sz="1300" b="1" i="0" u="none" strike="noStrike">
                          <a:solidFill>
                            <a:srgbClr val="000000"/>
                          </a:solidFill>
                          <a:effectLst/>
                          <a:latin typeface="Calibri" panose="020F0502020204030204" pitchFamily="34" charset="0"/>
                        </a:rPr>
                        <a:t>%</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368349590"/>
                  </a:ext>
                </a:extLst>
              </a:tr>
              <a:tr h="183583">
                <a:tc>
                  <a:txBody>
                    <a:bodyPr/>
                    <a:lstStyle/>
                    <a:p>
                      <a:pPr algn="l" fontAlgn="t"/>
                      <a:r>
                        <a:rPr lang="it-IT" sz="1300" b="1" i="0" u="none" strike="noStrike" dirty="0">
                          <a:solidFill>
                            <a:srgbClr val="000000"/>
                          </a:solidFill>
                          <a:effectLst/>
                          <a:latin typeface="Calibri" panose="020F0502020204030204" pitchFamily="34" charset="0"/>
                        </a:rPr>
                        <a:t>Abruzzo</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573</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6,0%</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3592441744"/>
                  </a:ext>
                </a:extLst>
              </a:tr>
              <a:tr h="183583">
                <a:tc>
                  <a:txBody>
                    <a:bodyPr/>
                    <a:lstStyle/>
                    <a:p>
                      <a:pPr algn="l" fontAlgn="t"/>
                      <a:r>
                        <a:rPr lang="it-IT" sz="1300" b="1" i="0" u="none" strike="noStrike">
                          <a:solidFill>
                            <a:srgbClr val="000000"/>
                          </a:solidFill>
                          <a:effectLst/>
                          <a:latin typeface="Calibri" panose="020F0502020204030204" pitchFamily="34" charset="0"/>
                        </a:rPr>
                        <a:t>Basilicata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129</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1,4%</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2148657166"/>
                  </a:ext>
                </a:extLst>
              </a:tr>
              <a:tr h="183583">
                <a:tc>
                  <a:txBody>
                    <a:bodyPr/>
                    <a:lstStyle/>
                    <a:p>
                      <a:pPr algn="l" fontAlgn="t"/>
                      <a:r>
                        <a:rPr lang="it-IT" sz="1300" b="1" i="0" u="none" strike="noStrike" dirty="0">
                          <a:solidFill>
                            <a:srgbClr val="000000"/>
                          </a:solidFill>
                          <a:effectLst/>
                          <a:latin typeface="Calibri" panose="020F0502020204030204" pitchFamily="34" charset="0"/>
                        </a:rPr>
                        <a:t>Calabria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17</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0,2%</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2986744158"/>
                  </a:ext>
                </a:extLst>
              </a:tr>
              <a:tr h="183583">
                <a:tc>
                  <a:txBody>
                    <a:bodyPr/>
                    <a:lstStyle/>
                    <a:p>
                      <a:pPr algn="l" fontAlgn="t"/>
                      <a:r>
                        <a:rPr lang="it-IT" sz="1300" b="1" i="0" u="none" strike="noStrike">
                          <a:solidFill>
                            <a:srgbClr val="000000"/>
                          </a:solidFill>
                          <a:effectLst/>
                          <a:latin typeface="Calibri" panose="020F0502020204030204" pitchFamily="34" charset="0"/>
                        </a:rPr>
                        <a:t>Campania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178</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1,9%</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3116744773"/>
                  </a:ext>
                </a:extLst>
              </a:tr>
              <a:tr h="183583">
                <a:tc>
                  <a:txBody>
                    <a:bodyPr/>
                    <a:lstStyle/>
                    <a:p>
                      <a:pPr algn="l" fontAlgn="t"/>
                      <a:r>
                        <a:rPr lang="it-IT" sz="1300" b="1" i="0" u="none" strike="noStrike">
                          <a:solidFill>
                            <a:srgbClr val="000000"/>
                          </a:solidFill>
                          <a:effectLst/>
                          <a:latin typeface="Calibri" panose="020F0502020204030204" pitchFamily="34" charset="0"/>
                        </a:rPr>
                        <a:t>Emilia-Romagna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324</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3,4%</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4158577052"/>
                  </a:ext>
                </a:extLst>
              </a:tr>
              <a:tr h="183583">
                <a:tc>
                  <a:txBody>
                    <a:bodyPr/>
                    <a:lstStyle/>
                    <a:p>
                      <a:pPr algn="l" fontAlgn="t"/>
                      <a:r>
                        <a:rPr lang="it-IT" sz="1300" b="1" i="0" u="none" strike="noStrike">
                          <a:solidFill>
                            <a:srgbClr val="000000"/>
                          </a:solidFill>
                          <a:effectLst/>
                          <a:latin typeface="Calibri" panose="020F0502020204030204" pitchFamily="34" charset="0"/>
                        </a:rPr>
                        <a:t>Friuli-Venezia Giulia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417</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4,4%</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2171094626"/>
                  </a:ext>
                </a:extLst>
              </a:tr>
              <a:tr h="183583">
                <a:tc>
                  <a:txBody>
                    <a:bodyPr/>
                    <a:lstStyle/>
                    <a:p>
                      <a:pPr algn="l" fontAlgn="t"/>
                      <a:r>
                        <a:rPr lang="it-IT" sz="1300" b="1" i="0" u="none" strike="noStrike">
                          <a:solidFill>
                            <a:srgbClr val="000000"/>
                          </a:solidFill>
                          <a:effectLst/>
                          <a:latin typeface="Calibri" panose="020F0502020204030204" pitchFamily="34" charset="0"/>
                        </a:rPr>
                        <a:t>Lazio</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182</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1,9%</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2780252897"/>
                  </a:ext>
                </a:extLst>
              </a:tr>
              <a:tr h="183583">
                <a:tc>
                  <a:txBody>
                    <a:bodyPr/>
                    <a:lstStyle/>
                    <a:p>
                      <a:pPr algn="l" fontAlgn="t"/>
                      <a:r>
                        <a:rPr lang="it-IT" sz="1300" b="1" i="0" u="none" strike="noStrike">
                          <a:solidFill>
                            <a:srgbClr val="000000"/>
                          </a:solidFill>
                          <a:effectLst/>
                          <a:latin typeface="Calibri" panose="020F0502020204030204" pitchFamily="34" charset="0"/>
                        </a:rPr>
                        <a:t>Liguria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318</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3,3%</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4092406188"/>
                  </a:ext>
                </a:extLst>
              </a:tr>
              <a:tr h="183583">
                <a:tc>
                  <a:txBody>
                    <a:bodyPr/>
                    <a:lstStyle/>
                    <a:p>
                      <a:pPr algn="l" fontAlgn="t"/>
                      <a:r>
                        <a:rPr lang="it-IT" sz="1300" b="1" i="0" u="none" strike="noStrike" dirty="0">
                          <a:solidFill>
                            <a:srgbClr val="000000"/>
                          </a:solidFill>
                          <a:effectLst/>
                          <a:latin typeface="Calibri" panose="020F0502020204030204" pitchFamily="34" charset="0"/>
                        </a:rPr>
                        <a:t>Lombardia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551</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5,8%</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1800153232"/>
                  </a:ext>
                </a:extLst>
              </a:tr>
              <a:tr h="183583">
                <a:tc>
                  <a:txBody>
                    <a:bodyPr/>
                    <a:lstStyle/>
                    <a:p>
                      <a:pPr algn="l" fontAlgn="t"/>
                      <a:r>
                        <a:rPr lang="it-IT" sz="1300" b="1" i="0" u="none" strike="noStrike">
                          <a:solidFill>
                            <a:srgbClr val="000000"/>
                          </a:solidFill>
                          <a:effectLst/>
                          <a:latin typeface="Calibri" panose="020F0502020204030204" pitchFamily="34" charset="0"/>
                        </a:rPr>
                        <a:t>Marche</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399</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4,2%</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1813159988"/>
                  </a:ext>
                </a:extLst>
              </a:tr>
              <a:tr h="183583">
                <a:tc>
                  <a:txBody>
                    <a:bodyPr/>
                    <a:lstStyle/>
                    <a:p>
                      <a:pPr algn="l" fontAlgn="t"/>
                      <a:r>
                        <a:rPr lang="it-IT" sz="1300" b="1" i="0" u="none" strike="noStrike">
                          <a:solidFill>
                            <a:srgbClr val="000000"/>
                          </a:solidFill>
                          <a:effectLst/>
                          <a:latin typeface="Calibri" panose="020F0502020204030204" pitchFamily="34" charset="0"/>
                        </a:rPr>
                        <a:t>Molise</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56</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0,6%</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3886246871"/>
                  </a:ext>
                </a:extLst>
              </a:tr>
              <a:tr h="183583">
                <a:tc>
                  <a:txBody>
                    <a:bodyPr/>
                    <a:lstStyle/>
                    <a:p>
                      <a:pPr algn="l" fontAlgn="t"/>
                      <a:r>
                        <a:rPr lang="it-IT" sz="1300" b="1" i="0" u="none" strike="noStrike">
                          <a:solidFill>
                            <a:srgbClr val="000000"/>
                          </a:solidFill>
                          <a:effectLst/>
                          <a:latin typeface="Calibri" panose="020F0502020204030204" pitchFamily="34" charset="0"/>
                        </a:rPr>
                        <a:t>Piemonte</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430</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4,5%</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2251534664"/>
                  </a:ext>
                </a:extLst>
              </a:tr>
              <a:tr h="183583">
                <a:tc>
                  <a:txBody>
                    <a:bodyPr/>
                    <a:lstStyle/>
                    <a:p>
                      <a:pPr algn="l" fontAlgn="t"/>
                      <a:r>
                        <a:rPr lang="it-IT" sz="1300" b="1" i="0" u="none" strike="noStrike">
                          <a:solidFill>
                            <a:srgbClr val="000000"/>
                          </a:solidFill>
                          <a:effectLst/>
                          <a:latin typeface="Calibri" panose="020F0502020204030204" pitchFamily="34" charset="0"/>
                        </a:rPr>
                        <a:t>Puglia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481</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5,0%</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1808098103"/>
                  </a:ext>
                </a:extLst>
              </a:tr>
              <a:tr h="183583">
                <a:tc>
                  <a:txBody>
                    <a:bodyPr/>
                    <a:lstStyle/>
                    <a:p>
                      <a:pPr algn="l" fontAlgn="t"/>
                      <a:r>
                        <a:rPr lang="it-IT" sz="1300" b="1" i="0" u="none" strike="noStrike">
                          <a:solidFill>
                            <a:srgbClr val="000000"/>
                          </a:solidFill>
                          <a:effectLst/>
                          <a:latin typeface="Calibri" panose="020F0502020204030204" pitchFamily="34" charset="0"/>
                        </a:rPr>
                        <a:t>Sardegna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dirty="0">
                          <a:solidFill>
                            <a:srgbClr val="000000"/>
                          </a:solidFill>
                          <a:effectLst/>
                          <a:latin typeface="Calibri" panose="020F0502020204030204" pitchFamily="34" charset="0"/>
                        </a:rPr>
                        <a:t>126</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1,3%</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2187535129"/>
                  </a:ext>
                </a:extLst>
              </a:tr>
              <a:tr h="183583">
                <a:tc>
                  <a:txBody>
                    <a:bodyPr/>
                    <a:lstStyle/>
                    <a:p>
                      <a:pPr algn="l" fontAlgn="t"/>
                      <a:r>
                        <a:rPr lang="it-IT" sz="1300" b="1" i="0" u="none" strike="noStrike">
                          <a:solidFill>
                            <a:srgbClr val="000000"/>
                          </a:solidFill>
                          <a:effectLst/>
                          <a:latin typeface="Calibri" panose="020F0502020204030204" pitchFamily="34" charset="0"/>
                        </a:rPr>
                        <a:t>Sicilia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397</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4,2%</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905777154"/>
                  </a:ext>
                </a:extLst>
              </a:tr>
              <a:tr h="183583">
                <a:tc>
                  <a:txBody>
                    <a:bodyPr/>
                    <a:lstStyle/>
                    <a:p>
                      <a:pPr algn="l" fontAlgn="t"/>
                      <a:r>
                        <a:rPr lang="it-IT" sz="1300" b="1" i="0" u="none" strike="noStrike" dirty="0">
                          <a:solidFill>
                            <a:srgbClr val="000000"/>
                          </a:solidFill>
                          <a:effectLst/>
                          <a:latin typeface="Calibri" panose="020F0502020204030204" pitchFamily="34" charset="0"/>
                        </a:rPr>
                        <a:t>Toscana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2197</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23,0%</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811492478"/>
                  </a:ext>
                </a:extLst>
              </a:tr>
              <a:tr h="183583">
                <a:tc>
                  <a:txBody>
                    <a:bodyPr/>
                    <a:lstStyle/>
                    <a:p>
                      <a:pPr algn="l" fontAlgn="t"/>
                      <a:r>
                        <a:rPr lang="it-IT" sz="1300" b="1" i="0" u="none" strike="noStrike">
                          <a:solidFill>
                            <a:srgbClr val="000000"/>
                          </a:solidFill>
                          <a:effectLst/>
                          <a:latin typeface="Calibri" panose="020F0502020204030204" pitchFamily="34" charset="0"/>
                        </a:rPr>
                        <a:t>Trentino-Alto Adige/Südtirol</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178</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1,9%</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884866474"/>
                  </a:ext>
                </a:extLst>
              </a:tr>
              <a:tr h="183583">
                <a:tc>
                  <a:txBody>
                    <a:bodyPr/>
                    <a:lstStyle/>
                    <a:p>
                      <a:pPr algn="l" fontAlgn="t"/>
                      <a:r>
                        <a:rPr lang="it-IT" sz="1300" b="1" i="0" u="none" strike="noStrike">
                          <a:solidFill>
                            <a:srgbClr val="000000"/>
                          </a:solidFill>
                          <a:effectLst/>
                          <a:latin typeface="Calibri" panose="020F0502020204030204" pitchFamily="34" charset="0"/>
                        </a:rPr>
                        <a:t>Umbria</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124</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1,3%</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1866948223"/>
                  </a:ext>
                </a:extLst>
              </a:tr>
              <a:tr h="183583">
                <a:tc>
                  <a:txBody>
                    <a:bodyPr/>
                    <a:lstStyle/>
                    <a:p>
                      <a:pPr algn="l" fontAlgn="t"/>
                      <a:r>
                        <a:rPr lang="it-IT" sz="1300" b="1" i="0" u="none" strike="noStrike">
                          <a:solidFill>
                            <a:srgbClr val="000000"/>
                          </a:solidFill>
                          <a:effectLst/>
                          <a:latin typeface="Calibri" panose="020F0502020204030204" pitchFamily="34" charset="0"/>
                        </a:rPr>
                        <a:t>Valle d'Aosta/Vallée d'Aoste</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142</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1,5%</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3979658804"/>
                  </a:ext>
                </a:extLst>
              </a:tr>
              <a:tr h="183583">
                <a:tc>
                  <a:txBody>
                    <a:bodyPr/>
                    <a:lstStyle/>
                    <a:p>
                      <a:pPr algn="l" fontAlgn="t"/>
                      <a:r>
                        <a:rPr lang="it-IT" sz="1300" b="1" i="0" u="none" strike="noStrike">
                          <a:solidFill>
                            <a:srgbClr val="000000"/>
                          </a:solidFill>
                          <a:effectLst/>
                          <a:latin typeface="Calibri" panose="020F0502020204030204" pitchFamily="34" charset="0"/>
                        </a:rPr>
                        <a:t>Veneto</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a:solidFill>
                            <a:srgbClr val="000000"/>
                          </a:solidFill>
                          <a:effectLst/>
                          <a:latin typeface="Calibri" panose="020F0502020204030204" pitchFamily="34" charset="0"/>
                        </a:rPr>
                        <a:t>2326</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tc>
                  <a:txBody>
                    <a:bodyPr/>
                    <a:lstStyle/>
                    <a:p>
                      <a:pPr algn="r" fontAlgn="t"/>
                      <a:r>
                        <a:rPr lang="it-IT" sz="1300" b="1" i="0" u="none" strike="noStrike" dirty="0">
                          <a:solidFill>
                            <a:srgbClr val="000000"/>
                          </a:solidFill>
                          <a:effectLst/>
                          <a:latin typeface="Calibri" panose="020F0502020204030204" pitchFamily="34" charset="0"/>
                        </a:rPr>
                        <a:t>24,4%</a:t>
                      </a:r>
                    </a:p>
                  </a:txBody>
                  <a:tcPr marL="7184" marR="7184" marT="7184"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92D050"/>
                    </a:solidFill>
                  </a:tcPr>
                </a:tc>
                <a:extLst>
                  <a:ext uri="{0D108BD9-81ED-4DB2-BD59-A6C34878D82A}">
                    <a16:rowId xmlns:a16="http://schemas.microsoft.com/office/drawing/2014/main" val="1935490927"/>
                  </a:ext>
                </a:extLst>
              </a:tr>
            </a:tbl>
          </a:graphicData>
        </a:graphic>
      </p:graphicFrame>
    </p:spTree>
    <p:extLst>
      <p:ext uri="{BB962C8B-B14F-4D97-AF65-F5344CB8AC3E}">
        <p14:creationId xmlns:p14="http://schemas.microsoft.com/office/powerpoint/2010/main" val="181000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1"/>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p:cNvGrpSpPr>
            <a:grpSpLocks/>
          </p:cNvGrpSpPr>
          <p:nvPr/>
        </p:nvGrpSpPr>
        <p:grpSpPr bwMode="auto">
          <a:xfrm>
            <a:off x="0" y="0"/>
            <a:ext cx="287338" cy="6884988"/>
            <a:chOff x="0" y="0"/>
            <a:chExt cx="287338" cy="6884988"/>
          </a:xfrm>
        </p:grpSpPr>
        <p:sp>
          <p:nvSpPr>
            <p:cNvPr id="20" name="Rettangolo 19"/>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p:cNvGrpSpPr/>
          <p:nvPr/>
        </p:nvGrpSpPr>
        <p:grpSpPr>
          <a:xfrm>
            <a:off x="150791" y="790993"/>
            <a:ext cx="6900863" cy="112047"/>
            <a:chOff x="150791" y="790993"/>
            <a:chExt cx="6900863" cy="112047"/>
          </a:xfrm>
        </p:grpSpPr>
        <p:sp>
          <p:nvSpPr>
            <p:cNvPr id="24" name="Rettangolo 23"/>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31">
            <a:extLst>
              <a:ext uri="{FF2B5EF4-FFF2-40B4-BE49-F238E27FC236}">
                <a16:creationId xmlns:a16="http://schemas.microsoft.com/office/drawing/2014/main" id="{35175280-002B-71F4-0EC9-6DDC0AE4E8EF}"/>
              </a:ext>
            </a:extLst>
          </p:cNvPr>
          <p:cNvSpPr txBox="1"/>
          <p:nvPr/>
        </p:nvSpPr>
        <p:spPr>
          <a:xfrm>
            <a:off x="655086" y="398984"/>
            <a:ext cx="5789122"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FONDO DI GARANZIA PER LE PMI – FOCUS CONFIDI</a:t>
            </a:r>
          </a:p>
        </p:txBody>
      </p:sp>
      <p:sp>
        <p:nvSpPr>
          <p:cNvPr id="4" name="Google Shape;546;g29c6ff5d21a_0_465">
            <a:extLst>
              <a:ext uri="{FF2B5EF4-FFF2-40B4-BE49-F238E27FC236}">
                <a16:creationId xmlns:a16="http://schemas.microsoft.com/office/drawing/2014/main" id="{09FC537D-36BF-2BF3-BFEE-0311FAA7BAE9}"/>
              </a:ext>
            </a:extLst>
          </p:cNvPr>
          <p:cNvSpPr txBox="1">
            <a:spLocks noGrp="1"/>
          </p:cNvSpPr>
          <p:nvPr>
            <p:ph type="title"/>
          </p:nvPr>
        </p:nvSpPr>
        <p:spPr>
          <a:xfrm>
            <a:off x="533400" y="1149350"/>
            <a:ext cx="7640100" cy="723900"/>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it-IT" sz="2025" dirty="0"/>
              <a:t>La nuova operatività del Fondo nel 2024</a:t>
            </a:r>
            <a:endParaRPr sz="2025" dirty="0"/>
          </a:p>
        </p:txBody>
      </p:sp>
      <p:sp>
        <p:nvSpPr>
          <p:cNvPr id="6" name="Google Shape;547;g29c6ff5d21a_0_465">
            <a:extLst>
              <a:ext uri="{FF2B5EF4-FFF2-40B4-BE49-F238E27FC236}">
                <a16:creationId xmlns:a16="http://schemas.microsoft.com/office/drawing/2014/main" id="{2E78A562-FEE9-CB91-BBD8-2BD1348069BF}"/>
              </a:ext>
            </a:extLst>
          </p:cNvPr>
          <p:cNvSpPr txBox="1">
            <a:spLocks/>
          </p:cNvSpPr>
          <p:nvPr/>
        </p:nvSpPr>
        <p:spPr>
          <a:xfrm>
            <a:off x="711400" y="1873249"/>
            <a:ext cx="7462100" cy="19877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393690" algn="l" rtl="0">
              <a:lnSpc>
                <a:spcPct val="115000"/>
              </a:lnSpc>
              <a:spcBef>
                <a:spcPts val="0"/>
              </a:spcBef>
              <a:spcAft>
                <a:spcPts val="0"/>
              </a:spcAft>
              <a:buClr>
                <a:schemeClr val="dk2"/>
              </a:buClr>
              <a:buSzPts val="1050"/>
              <a:buFont typeface="Calibri"/>
              <a:buChar char="●"/>
              <a:defRPr sz="1050" b="0" i="0" u="none" strike="noStrike" cap="none">
                <a:solidFill>
                  <a:schemeClr val="dk2"/>
                </a:solidFill>
                <a:latin typeface="Calibri"/>
                <a:ea typeface="Calibri"/>
                <a:cs typeface="Calibri"/>
                <a:sym typeface="Calibri"/>
              </a:defRPr>
            </a:lvl1pPr>
            <a:lvl2pPr marL="1219170" marR="0" lvl="1" indent="-389457" algn="l" rtl="0">
              <a:lnSpc>
                <a:spcPct val="115000"/>
              </a:lnSpc>
              <a:spcBef>
                <a:spcPts val="0"/>
              </a:spcBef>
              <a:spcAft>
                <a:spcPts val="0"/>
              </a:spcAft>
              <a:buClr>
                <a:schemeClr val="dk2"/>
              </a:buClr>
              <a:buSzPts val="1000"/>
              <a:buFont typeface="Calibri"/>
              <a:buChar char="○"/>
              <a:defRPr sz="1000" b="0" i="0" u="none" strike="noStrike" cap="none">
                <a:solidFill>
                  <a:schemeClr val="dk2"/>
                </a:solidFill>
                <a:latin typeface="Calibri"/>
                <a:ea typeface="Calibri"/>
                <a:cs typeface="Calibri"/>
                <a:sym typeface="Calibri"/>
              </a:defRPr>
            </a:lvl2pPr>
            <a:lvl3pPr marL="1828754" marR="0" lvl="2" indent="-389457" algn="l" rtl="0">
              <a:lnSpc>
                <a:spcPct val="115000"/>
              </a:lnSpc>
              <a:spcBef>
                <a:spcPts val="0"/>
              </a:spcBef>
              <a:spcAft>
                <a:spcPts val="0"/>
              </a:spcAft>
              <a:buClr>
                <a:srgbClr val="595959"/>
              </a:buClr>
              <a:buSzPts val="1000"/>
              <a:buFont typeface="Calibri"/>
              <a:buChar char="■"/>
              <a:defRPr sz="1000" b="0" i="0" u="none" strike="noStrike" cap="none">
                <a:solidFill>
                  <a:srgbClr val="595959"/>
                </a:solidFill>
                <a:latin typeface="Calibri"/>
                <a:ea typeface="Calibri"/>
                <a:cs typeface="Calibri"/>
                <a:sym typeface="Calibri"/>
              </a:defRPr>
            </a:lvl3pPr>
            <a:lvl4pPr marL="2438339" marR="0" lvl="3" indent="-380990" algn="l" rtl="0">
              <a:lnSpc>
                <a:spcPct val="115000"/>
              </a:lnSpc>
              <a:spcBef>
                <a:spcPts val="0"/>
              </a:spcBef>
              <a:spcAft>
                <a:spcPts val="0"/>
              </a:spcAft>
              <a:buClr>
                <a:schemeClr val="dk2"/>
              </a:buClr>
              <a:buSzPts val="900"/>
              <a:buFont typeface="Calibri"/>
              <a:buChar char="●"/>
              <a:defRPr sz="900" b="0" i="0" u="none" strike="noStrike" cap="none">
                <a:solidFill>
                  <a:schemeClr val="dk2"/>
                </a:solidFill>
                <a:latin typeface="Calibri"/>
                <a:ea typeface="Calibri"/>
                <a:cs typeface="Calibri"/>
                <a:sym typeface="Calibri"/>
              </a:defRPr>
            </a:lvl4pPr>
            <a:lvl5pPr marL="3047924" marR="0" lvl="4" indent="-414856"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5pPr>
            <a:lvl6pPr marL="3657509" marR="0" lvl="5" indent="-414856"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6pPr>
            <a:lvl7pPr marL="4267093" marR="0" lvl="6" indent="-414856"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7pPr>
            <a:lvl8pPr marL="4876678" marR="0" lvl="7" indent="-414856"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8pPr>
            <a:lvl9pPr marL="5486263" marR="0" lvl="8" indent="-414856"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9pPr>
          </a:lstStyle>
          <a:p>
            <a:pPr marL="0" marR="0" lvl="0" indent="0" algn="just" defTabSz="914400" rtl="0" eaLnBrk="1" fontAlgn="auto" latinLnBrk="0" hangingPunct="1">
              <a:lnSpc>
                <a:spcPct val="115000"/>
              </a:lnSpc>
              <a:spcBef>
                <a:spcPts val="0"/>
              </a:spcBef>
              <a:spcAft>
                <a:spcPts val="600"/>
              </a:spcAft>
              <a:buClr>
                <a:srgbClr val="595959"/>
              </a:buClr>
              <a:buSzPts val="1050"/>
              <a:buFont typeface="Calibri"/>
              <a:buNone/>
              <a:tabLst/>
              <a:defRPr/>
            </a:pPr>
            <a:r>
              <a:rPr kumimoji="0" lang="it-IT" sz="1400" b="0" i="0" u="none" strike="noStrike" kern="0" cap="none" spc="0" normalizeH="0" baseline="0" noProof="0" dirty="0">
                <a:ln>
                  <a:noFill/>
                </a:ln>
                <a:solidFill>
                  <a:srgbClr val="595959"/>
                </a:solidFill>
                <a:effectLst/>
                <a:uLnTx/>
                <a:uFillTx/>
                <a:latin typeface="Calibri"/>
                <a:cs typeface="Calibri"/>
                <a:sym typeface="Calibri"/>
              </a:rPr>
              <a:t>L’articolo 15-bis del decreto-legge 18 ottobre 2023, n.145, recante “Misure urgenti in materia economica e fiscale, in favore degli enti territoriali, a tutela del lavoro e per esigenze indifferibili” (di seguito “DL Anticipi”), convertito, con modificazioni, alla Legge 15 dicembre 2023, n.191, pubblicata nella Gazzetta Ufficiale n.293 del 16 dicembre 2023, ha introdotto alcune disposizioni riguardanti il funzionamento del Fondo.</a:t>
            </a:r>
          </a:p>
          <a:p>
            <a:pPr marL="0" marR="0" lvl="0" indent="0" algn="just" defTabSz="914400" rtl="0" eaLnBrk="1" fontAlgn="auto" latinLnBrk="0" hangingPunct="1">
              <a:lnSpc>
                <a:spcPct val="115000"/>
              </a:lnSpc>
              <a:spcBef>
                <a:spcPts val="0"/>
              </a:spcBef>
              <a:spcAft>
                <a:spcPts val="0"/>
              </a:spcAft>
              <a:buClr>
                <a:srgbClr val="595959"/>
              </a:buClr>
              <a:buSzPts val="1050"/>
              <a:buFont typeface="Calibri"/>
              <a:buNone/>
              <a:tabLst/>
              <a:defRPr/>
            </a:pPr>
            <a:r>
              <a:rPr kumimoji="0" lang="it-IT" sz="1400" b="0" i="0" u="none" strike="noStrike" kern="0" cap="none" spc="0" normalizeH="0" baseline="0" noProof="0" dirty="0">
                <a:ln>
                  <a:noFill/>
                </a:ln>
                <a:solidFill>
                  <a:srgbClr val="595959"/>
                </a:solidFill>
                <a:effectLst/>
                <a:uLnTx/>
                <a:uFillTx/>
                <a:latin typeface="Calibri"/>
                <a:cs typeface="Calibri"/>
                <a:sym typeface="Calibri"/>
              </a:rPr>
              <a:t>In particolare prevede ai sensi del comma 1 l’adozione, per il periodo 1° gennaio 2024 – 31 dicembre 2024, una serie di deroghe alle ordinarie modalità di funzionamento del Fondo:</a:t>
            </a:r>
          </a:p>
        </p:txBody>
      </p:sp>
      <p:sp>
        <p:nvSpPr>
          <p:cNvPr id="14" name="CasellaDiTesto 13">
            <a:extLst>
              <a:ext uri="{FF2B5EF4-FFF2-40B4-BE49-F238E27FC236}">
                <a16:creationId xmlns:a16="http://schemas.microsoft.com/office/drawing/2014/main" id="{18B1CD63-ADC5-2776-4E3B-6B782F92EF26}"/>
              </a:ext>
            </a:extLst>
          </p:cNvPr>
          <p:cNvSpPr txBox="1"/>
          <p:nvPr/>
        </p:nvSpPr>
        <p:spPr>
          <a:xfrm>
            <a:off x="711400" y="4498480"/>
            <a:ext cx="7244976" cy="1107996"/>
          </a:xfrm>
          <a:prstGeom prst="rect">
            <a:avLst/>
          </a:prstGeom>
          <a:noFill/>
        </p:spPr>
        <p:txBody>
          <a:bodyPr wrap="square" rtlCol="0">
            <a:spAutoFit/>
          </a:bodyPr>
          <a:lstStyle/>
          <a:p>
            <a:pPr marL="182563" indent="-182563">
              <a:buFont typeface="Wingdings" panose="05000000000000000000" pitchFamily="2" charset="2"/>
              <a:buChar char="Ø"/>
            </a:pPr>
            <a:r>
              <a:rPr lang="it-IT" sz="1600" b="1" u="sng" dirty="0">
                <a:solidFill>
                  <a:srgbClr val="00B050"/>
                </a:solidFill>
              </a:rPr>
              <a:t>Conferma dell’importo massimo garantito per impresa pari a 5 mln</a:t>
            </a:r>
          </a:p>
          <a:p>
            <a:pPr marL="182563" indent="-182563">
              <a:buFont typeface="Wingdings" panose="05000000000000000000" pitchFamily="2" charset="2"/>
              <a:buChar char="Ø"/>
            </a:pPr>
            <a:endParaRPr lang="it-IT" sz="1600" b="1" u="sng" dirty="0">
              <a:solidFill>
                <a:srgbClr val="00B050"/>
              </a:solidFill>
            </a:endParaRPr>
          </a:p>
          <a:p>
            <a:pPr marL="182563" indent="-182563">
              <a:buFont typeface="Wingdings" panose="05000000000000000000" pitchFamily="2" charset="2"/>
              <a:buChar char="Ø"/>
            </a:pPr>
            <a:r>
              <a:rPr lang="it-IT" sz="1600" b="1" u="sng" dirty="0">
                <a:solidFill>
                  <a:srgbClr val="00B050"/>
                </a:solidFill>
              </a:rPr>
              <a:t>Gratuità dell’intervento in favore delle microimprese</a:t>
            </a:r>
          </a:p>
          <a:p>
            <a:endParaRPr lang="it-IT" dirty="0"/>
          </a:p>
        </p:txBody>
      </p:sp>
    </p:spTree>
    <p:extLst>
      <p:ext uri="{BB962C8B-B14F-4D97-AF65-F5344CB8AC3E}">
        <p14:creationId xmlns:p14="http://schemas.microsoft.com/office/powerpoint/2010/main" val="253229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6989-6F1D-89EA-0632-F0DF4090D957}"/>
            </a:ext>
          </a:extLst>
        </p:cNvPr>
        <p:cNvGrpSpPr/>
        <p:nvPr/>
      </p:nvGrpSpPr>
      <p:grpSpPr>
        <a:xfrm>
          <a:off x="0" y="0"/>
          <a:ext cx="0" cy="0"/>
          <a:chOff x="0" y="0"/>
          <a:chExt cx="0" cy="0"/>
        </a:xfrm>
      </p:grpSpPr>
      <p:sp>
        <p:nvSpPr>
          <p:cNvPr id="17410" name="Segnaposto numero diapositiva 1">
            <a:extLst>
              <a:ext uri="{FF2B5EF4-FFF2-40B4-BE49-F238E27FC236}">
                <a16:creationId xmlns:a16="http://schemas.microsoft.com/office/drawing/2014/main" id="{A7AC62AD-A4BD-4CDB-668F-0E3E8B6658E5}"/>
              </a:ext>
            </a:extLst>
          </p:cNvPr>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a:extLst>
              <a:ext uri="{FF2B5EF4-FFF2-40B4-BE49-F238E27FC236}">
                <a16:creationId xmlns:a16="http://schemas.microsoft.com/office/drawing/2014/main" id="{7E1250F0-58DE-7EAA-40BA-8C5ADB8D2DFC}"/>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a:extLst>
              <a:ext uri="{FF2B5EF4-FFF2-40B4-BE49-F238E27FC236}">
                <a16:creationId xmlns:a16="http://schemas.microsoft.com/office/drawing/2014/main" id="{7F88F515-407B-719E-02F9-98D0FF493930}"/>
              </a:ext>
            </a:extLst>
          </p:cNvPr>
          <p:cNvGrpSpPr>
            <a:grpSpLocks/>
          </p:cNvGrpSpPr>
          <p:nvPr/>
        </p:nvGrpSpPr>
        <p:grpSpPr bwMode="auto">
          <a:xfrm>
            <a:off x="0" y="0"/>
            <a:ext cx="287338" cy="6884988"/>
            <a:chOff x="0" y="0"/>
            <a:chExt cx="287338" cy="6884988"/>
          </a:xfrm>
        </p:grpSpPr>
        <p:sp>
          <p:nvSpPr>
            <p:cNvPr id="20" name="Rettangolo 19">
              <a:extLst>
                <a:ext uri="{FF2B5EF4-FFF2-40B4-BE49-F238E27FC236}">
                  <a16:creationId xmlns:a16="http://schemas.microsoft.com/office/drawing/2014/main" id="{8E10D867-A7DF-4DD8-BE77-603C699B1932}"/>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a:extLst>
                <a:ext uri="{FF2B5EF4-FFF2-40B4-BE49-F238E27FC236}">
                  <a16:creationId xmlns:a16="http://schemas.microsoft.com/office/drawing/2014/main" id="{1E8725DB-3627-3299-31B2-7FEDD0930786}"/>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a:extLst>
              <a:ext uri="{FF2B5EF4-FFF2-40B4-BE49-F238E27FC236}">
                <a16:creationId xmlns:a16="http://schemas.microsoft.com/office/drawing/2014/main" id="{632CA236-3C7D-D25E-7720-0BDFA6FC52CE}"/>
              </a:ext>
            </a:extLst>
          </p:cNvPr>
          <p:cNvGrpSpPr/>
          <p:nvPr/>
        </p:nvGrpSpPr>
        <p:grpSpPr>
          <a:xfrm>
            <a:off x="150791" y="790993"/>
            <a:ext cx="6900863" cy="112047"/>
            <a:chOff x="150791" y="790993"/>
            <a:chExt cx="6900863" cy="112047"/>
          </a:xfrm>
        </p:grpSpPr>
        <p:sp>
          <p:nvSpPr>
            <p:cNvPr id="24" name="Rettangolo 23">
              <a:extLst>
                <a:ext uri="{FF2B5EF4-FFF2-40B4-BE49-F238E27FC236}">
                  <a16:creationId xmlns:a16="http://schemas.microsoft.com/office/drawing/2014/main" id="{1B711DC1-2697-463B-C198-3F99055EB08C}"/>
                </a:ext>
              </a:extLst>
            </p:cNvPr>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a:extLst>
                <a:ext uri="{FF2B5EF4-FFF2-40B4-BE49-F238E27FC236}">
                  <a16:creationId xmlns:a16="http://schemas.microsoft.com/office/drawing/2014/main" id="{AE404340-5B77-DA38-8523-92B48741A194}"/>
                </a:ext>
              </a:extLst>
            </p:cNvPr>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31">
            <a:extLst>
              <a:ext uri="{FF2B5EF4-FFF2-40B4-BE49-F238E27FC236}">
                <a16:creationId xmlns:a16="http://schemas.microsoft.com/office/drawing/2014/main" id="{29F298B8-DEBA-C3BF-6380-5D7648B4405A}"/>
              </a:ext>
            </a:extLst>
          </p:cNvPr>
          <p:cNvSpPr txBox="1"/>
          <p:nvPr/>
        </p:nvSpPr>
        <p:spPr>
          <a:xfrm>
            <a:off x="655085" y="378375"/>
            <a:ext cx="6074041" cy="307777"/>
          </a:xfrm>
          <a:prstGeom prst="rect">
            <a:avLst/>
          </a:prstGeom>
          <a:solidFill>
            <a:schemeClr val="bg1">
              <a:lumMod val="75000"/>
            </a:schemeClr>
          </a:solidFill>
        </p:spPr>
        <p:txBody>
          <a:bodyPr wrap="square" lIns="0" tIns="0" rIns="0" bIns="0" rtlCol="0" anchor="t">
            <a:spAutoFit/>
          </a:bodyPr>
          <a:lstStyle/>
          <a:p>
            <a:pPr algn="ctr"/>
            <a:r>
              <a:rPr lang="en-US" sz="2000" b="1">
                <a:solidFill>
                  <a:srgbClr val="171616"/>
                </a:solidFill>
                <a:latin typeface="+mj-lt"/>
              </a:rPr>
              <a:t>FONDO DI GARANZIA PER LE PMI – FOCUS CONFIDI</a:t>
            </a:r>
            <a:endParaRPr lang="en-US" sz="2000" b="1" dirty="0">
              <a:solidFill>
                <a:srgbClr val="171616"/>
              </a:solidFill>
              <a:latin typeface="+mj-lt"/>
            </a:endParaRPr>
          </a:p>
        </p:txBody>
      </p:sp>
      <p:sp>
        <p:nvSpPr>
          <p:cNvPr id="4" name="Google Shape;546;g29c6ff5d21a_0_465">
            <a:extLst>
              <a:ext uri="{FF2B5EF4-FFF2-40B4-BE49-F238E27FC236}">
                <a16:creationId xmlns:a16="http://schemas.microsoft.com/office/drawing/2014/main" id="{53C67D5D-3962-9E1F-98F7-9BE8E365216C}"/>
              </a:ext>
            </a:extLst>
          </p:cNvPr>
          <p:cNvSpPr txBox="1">
            <a:spLocks noGrp="1"/>
          </p:cNvSpPr>
          <p:nvPr>
            <p:ph type="title"/>
          </p:nvPr>
        </p:nvSpPr>
        <p:spPr>
          <a:xfrm>
            <a:off x="533400" y="1149350"/>
            <a:ext cx="7640100" cy="723900"/>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it-IT" sz="2025" dirty="0"/>
              <a:t>La nuova operatività del Fondo nel 2024</a:t>
            </a:r>
            <a:endParaRPr sz="2025" dirty="0"/>
          </a:p>
        </p:txBody>
      </p:sp>
      <p:sp>
        <p:nvSpPr>
          <p:cNvPr id="2" name="CasellaDiTesto 1">
            <a:extLst>
              <a:ext uri="{FF2B5EF4-FFF2-40B4-BE49-F238E27FC236}">
                <a16:creationId xmlns:a16="http://schemas.microsoft.com/office/drawing/2014/main" id="{742758CB-E51C-E76D-78BD-DE28D09F40F8}"/>
              </a:ext>
            </a:extLst>
          </p:cNvPr>
          <p:cNvSpPr txBox="1"/>
          <p:nvPr/>
        </p:nvSpPr>
        <p:spPr>
          <a:xfrm>
            <a:off x="533550" y="1700808"/>
            <a:ext cx="7998890" cy="338554"/>
          </a:xfrm>
          <a:prstGeom prst="rect">
            <a:avLst/>
          </a:prstGeom>
          <a:noFill/>
        </p:spPr>
        <p:txBody>
          <a:bodyPr wrap="square" rtlCol="0">
            <a:spAutoFit/>
          </a:bodyPr>
          <a:lstStyle>
            <a:defPPr>
              <a:defRPr lang="it-IT"/>
            </a:defPPr>
            <a:lvl1pPr marL="182563" indent="-182563" algn="just">
              <a:buFont typeface="Wingdings" panose="05000000000000000000" pitchFamily="2" charset="2"/>
              <a:buChar char="v"/>
              <a:defRPr sz="1050" b="1" u="sng">
                <a:solidFill>
                  <a:srgbClr val="D52B1E"/>
                </a:solidFill>
                <a:latin typeface="Calibri" panose="020F0502020204030204" pitchFamily="34" charset="0"/>
                <a:cs typeface="Calibri" panose="020F0502020204030204" pitchFamily="34" charset="0"/>
              </a:defRPr>
            </a:lvl1pPr>
          </a:lstStyle>
          <a:p>
            <a:pPr algn="l">
              <a:buFont typeface="Wingdings" panose="05000000000000000000" pitchFamily="2" charset="2"/>
              <a:buChar char="Ø"/>
            </a:pPr>
            <a:r>
              <a:rPr lang="it-IT" sz="1600" dirty="0">
                <a:solidFill>
                  <a:srgbClr val="00B050"/>
                </a:solidFill>
                <a:latin typeface="Tahoma" pitchFamily="34" charset="0"/>
                <a:cs typeface="+mn-cs"/>
              </a:rPr>
              <a:t>Rimodulazione delle percentuali di copertura</a:t>
            </a:r>
          </a:p>
        </p:txBody>
      </p:sp>
      <p:sp>
        <p:nvSpPr>
          <p:cNvPr id="5" name="CasellaDiTesto 4">
            <a:extLst>
              <a:ext uri="{FF2B5EF4-FFF2-40B4-BE49-F238E27FC236}">
                <a16:creationId xmlns:a16="http://schemas.microsoft.com/office/drawing/2014/main" id="{27AB50F1-ACB7-8F7C-42F1-D47751953C3C}"/>
              </a:ext>
            </a:extLst>
          </p:cNvPr>
          <p:cNvSpPr txBox="1"/>
          <p:nvPr/>
        </p:nvSpPr>
        <p:spPr>
          <a:xfrm>
            <a:off x="533400" y="2424708"/>
            <a:ext cx="8169236" cy="1028423"/>
          </a:xfrm>
          <a:prstGeom prst="rect">
            <a:avLst/>
          </a:prstGeom>
          <a:noFill/>
          <a:ln w="19050">
            <a:noFill/>
          </a:ln>
        </p:spPr>
        <p:txBody>
          <a:bodyPr wrap="square">
            <a:spAutoFit/>
          </a:bodyPr>
          <a:lstStyle/>
          <a:p>
            <a:pPr algn="just">
              <a:lnSpc>
                <a:spcPct val="110000"/>
              </a:lnSpc>
              <a:spcAft>
                <a:spcPts val="900"/>
              </a:spcAft>
            </a:pPr>
            <a:r>
              <a:rPr lang="it-IT" sz="1400" dirty="0">
                <a:latin typeface="Calibri" panose="020F0502020204030204" pitchFamily="34" charset="0"/>
                <a:ea typeface="Calibri" panose="020F0502020204030204" pitchFamily="34" charset="0"/>
                <a:cs typeface="Arial" panose="020B0604020202020204" pitchFamily="34" charset="0"/>
              </a:rPr>
              <a:t>Si rammenta che, nel caso delle richieste di </a:t>
            </a:r>
            <a:r>
              <a:rPr lang="it-IT" sz="1400" b="1" dirty="0">
                <a:latin typeface="Calibri" panose="020F0502020204030204" pitchFamily="34" charset="0"/>
                <a:ea typeface="Calibri" panose="020F0502020204030204" pitchFamily="34" charset="0"/>
                <a:cs typeface="Arial" panose="020B0604020202020204" pitchFamily="34" charset="0"/>
              </a:rPr>
              <a:t>riassicurazione/controgaranzia</a:t>
            </a:r>
            <a:r>
              <a:rPr lang="it-IT" sz="1400" dirty="0">
                <a:latin typeface="Calibri" panose="020F0502020204030204" pitchFamily="34" charset="0"/>
                <a:ea typeface="Calibri" panose="020F0502020204030204" pitchFamily="34" charset="0"/>
                <a:cs typeface="Arial" panose="020B0604020202020204" pitchFamily="34" charset="0"/>
              </a:rPr>
              <a:t>, la percentuale riportata in tabella rappresenta il valore massimo che può raggiungere il </a:t>
            </a:r>
            <a:r>
              <a:rPr lang="it-IT" sz="1400" b="1" dirty="0">
                <a:latin typeface="Calibri" panose="020F0502020204030204" pitchFamily="34" charset="0"/>
                <a:ea typeface="Calibri" panose="020F0502020204030204" pitchFamily="34" charset="0"/>
                <a:cs typeface="Arial" panose="020B0604020202020204" pitchFamily="34" charset="0"/>
              </a:rPr>
              <a:t>prodotto tra la garanzia concessa dal soggetto garante</a:t>
            </a:r>
            <a:r>
              <a:rPr lang="it-IT" sz="1400" dirty="0">
                <a:latin typeface="Calibri" panose="020F0502020204030204" pitchFamily="34" charset="0"/>
                <a:ea typeface="Calibri" panose="020F0502020204030204" pitchFamily="34" charset="0"/>
                <a:cs typeface="Arial" panose="020B0604020202020204" pitchFamily="34" charset="0"/>
              </a:rPr>
              <a:t>, che non potrà mai essere superiore all’80%, </a:t>
            </a:r>
            <a:r>
              <a:rPr lang="it-IT" sz="1400" b="1" dirty="0">
                <a:latin typeface="Calibri" panose="020F0502020204030204" pitchFamily="34" charset="0"/>
                <a:ea typeface="Calibri" panose="020F0502020204030204" pitchFamily="34" charset="0"/>
                <a:cs typeface="Arial" panose="020B0604020202020204" pitchFamily="34" charset="0"/>
              </a:rPr>
              <a:t>e la riassicurazione concessa dal Fondo</a:t>
            </a:r>
            <a:r>
              <a:rPr lang="it-IT" sz="1400" dirty="0">
                <a:latin typeface="Calibri" panose="020F0502020204030204" pitchFamily="34" charset="0"/>
                <a:ea typeface="Calibri" panose="020F0502020204030204" pitchFamily="34" charset="0"/>
                <a:cs typeface="Arial" panose="020B0604020202020204" pitchFamily="34" charset="0"/>
              </a:rPr>
              <a:t>, che non potrà mai essere superiore all’80%;</a:t>
            </a:r>
            <a:endParaRPr lang="it-IT"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magine 6">
            <a:extLst>
              <a:ext uri="{FF2B5EF4-FFF2-40B4-BE49-F238E27FC236}">
                <a16:creationId xmlns:a16="http://schemas.microsoft.com/office/drawing/2014/main" id="{225F1BE1-81DD-AD1D-51B6-2271C529AD2B}"/>
              </a:ext>
            </a:extLst>
          </p:cNvPr>
          <p:cNvPicPr>
            <a:picLocks noChangeAspect="1"/>
          </p:cNvPicPr>
          <p:nvPr/>
        </p:nvPicPr>
        <p:blipFill>
          <a:blip r:embed="rId2"/>
          <a:stretch>
            <a:fillRect/>
          </a:stretch>
        </p:blipFill>
        <p:spPr>
          <a:xfrm>
            <a:off x="655086" y="3501007"/>
            <a:ext cx="8031714" cy="2375599"/>
          </a:xfrm>
          <a:prstGeom prst="rect">
            <a:avLst/>
          </a:prstGeom>
        </p:spPr>
      </p:pic>
    </p:spTree>
    <p:extLst>
      <p:ext uri="{BB962C8B-B14F-4D97-AF65-F5344CB8AC3E}">
        <p14:creationId xmlns:p14="http://schemas.microsoft.com/office/powerpoint/2010/main" val="312398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6AE4D-FC5D-B564-A010-FF96187AEBA2}"/>
            </a:ext>
          </a:extLst>
        </p:cNvPr>
        <p:cNvGrpSpPr/>
        <p:nvPr/>
      </p:nvGrpSpPr>
      <p:grpSpPr>
        <a:xfrm>
          <a:off x="0" y="0"/>
          <a:ext cx="0" cy="0"/>
          <a:chOff x="0" y="0"/>
          <a:chExt cx="0" cy="0"/>
        </a:xfrm>
      </p:grpSpPr>
      <p:sp>
        <p:nvSpPr>
          <p:cNvPr id="17410" name="Segnaposto numero diapositiva 1">
            <a:extLst>
              <a:ext uri="{FF2B5EF4-FFF2-40B4-BE49-F238E27FC236}">
                <a16:creationId xmlns:a16="http://schemas.microsoft.com/office/drawing/2014/main" id="{DDEB84EB-1996-9B5E-4E37-9D7C4444BCF0}"/>
              </a:ext>
            </a:extLst>
          </p:cNvPr>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a:extLst>
              <a:ext uri="{FF2B5EF4-FFF2-40B4-BE49-F238E27FC236}">
                <a16:creationId xmlns:a16="http://schemas.microsoft.com/office/drawing/2014/main" id="{EFB1D022-9834-6E83-A6D0-2A95EE696F91}"/>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a:extLst>
              <a:ext uri="{FF2B5EF4-FFF2-40B4-BE49-F238E27FC236}">
                <a16:creationId xmlns:a16="http://schemas.microsoft.com/office/drawing/2014/main" id="{4D989DDC-D2BD-40C9-ABC1-EBC7E651228E}"/>
              </a:ext>
            </a:extLst>
          </p:cNvPr>
          <p:cNvGrpSpPr>
            <a:grpSpLocks/>
          </p:cNvGrpSpPr>
          <p:nvPr/>
        </p:nvGrpSpPr>
        <p:grpSpPr bwMode="auto">
          <a:xfrm>
            <a:off x="0" y="0"/>
            <a:ext cx="287338" cy="6884988"/>
            <a:chOff x="0" y="0"/>
            <a:chExt cx="287338" cy="6884988"/>
          </a:xfrm>
        </p:grpSpPr>
        <p:sp>
          <p:nvSpPr>
            <p:cNvPr id="20" name="Rettangolo 19">
              <a:extLst>
                <a:ext uri="{FF2B5EF4-FFF2-40B4-BE49-F238E27FC236}">
                  <a16:creationId xmlns:a16="http://schemas.microsoft.com/office/drawing/2014/main" id="{89B6F256-F40D-BF3F-2917-63D10886E974}"/>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a:extLst>
                <a:ext uri="{FF2B5EF4-FFF2-40B4-BE49-F238E27FC236}">
                  <a16:creationId xmlns:a16="http://schemas.microsoft.com/office/drawing/2014/main" id="{2A0CCBE7-4731-7FFB-CCB7-9EAA8579D328}"/>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a:extLst>
              <a:ext uri="{FF2B5EF4-FFF2-40B4-BE49-F238E27FC236}">
                <a16:creationId xmlns:a16="http://schemas.microsoft.com/office/drawing/2014/main" id="{EA559489-116D-B6C2-EFAD-EE80F999FDE7}"/>
              </a:ext>
            </a:extLst>
          </p:cNvPr>
          <p:cNvGrpSpPr/>
          <p:nvPr/>
        </p:nvGrpSpPr>
        <p:grpSpPr>
          <a:xfrm>
            <a:off x="150791" y="790993"/>
            <a:ext cx="6900863" cy="112047"/>
            <a:chOff x="150791" y="790993"/>
            <a:chExt cx="6900863" cy="112047"/>
          </a:xfrm>
        </p:grpSpPr>
        <p:sp>
          <p:nvSpPr>
            <p:cNvPr id="24" name="Rettangolo 23">
              <a:extLst>
                <a:ext uri="{FF2B5EF4-FFF2-40B4-BE49-F238E27FC236}">
                  <a16:creationId xmlns:a16="http://schemas.microsoft.com/office/drawing/2014/main" id="{314FED86-4A6A-4707-721F-855A5A3C461B}"/>
                </a:ext>
              </a:extLst>
            </p:cNvPr>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a:extLst>
                <a:ext uri="{FF2B5EF4-FFF2-40B4-BE49-F238E27FC236}">
                  <a16:creationId xmlns:a16="http://schemas.microsoft.com/office/drawing/2014/main" id="{7B6E6A96-E1A5-7CDC-C9F1-8C7694BCC6D9}"/>
                </a:ext>
              </a:extLst>
            </p:cNvPr>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31">
            <a:extLst>
              <a:ext uri="{FF2B5EF4-FFF2-40B4-BE49-F238E27FC236}">
                <a16:creationId xmlns:a16="http://schemas.microsoft.com/office/drawing/2014/main" id="{1E19912B-C644-B08C-EEC9-F17E63E61D2D}"/>
              </a:ext>
            </a:extLst>
          </p:cNvPr>
          <p:cNvSpPr txBox="1"/>
          <p:nvPr/>
        </p:nvSpPr>
        <p:spPr>
          <a:xfrm>
            <a:off x="655086" y="369710"/>
            <a:ext cx="5717114"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FONDO DI GARANZIA PER LE PMI – FOCUS CONFIDI</a:t>
            </a:r>
          </a:p>
        </p:txBody>
      </p:sp>
      <p:sp>
        <p:nvSpPr>
          <p:cNvPr id="4" name="Google Shape;546;g29c6ff5d21a_0_465">
            <a:extLst>
              <a:ext uri="{FF2B5EF4-FFF2-40B4-BE49-F238E27FC236}">
                <a16:creationId xmlns:a16="http://schemas.microsoft.com/office/drawing/2014/main" id="{0AC00FC6-83E4-4457-696A-18FF2746ADAE}"/>
              </a:ext>
            </a:extLst>
          </p:cNvPr>
          <p:cNvSpPr txBox="1">
            <a:spLocks noGrp="1"/>
          </p:cNvSpPr>
          <p:nvPr>
            <p:ph type="title"/>
          </p:nvPr>
        </p:nvSpPr>
        <p:spPr>
          <a:xfrm>
            <a:off x="533400" y="1149350"/>
            <a:ext cx="7640100" cy="723900"/>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it-IT" sz="2025" dirty="0"/>
              <a:t>La nuova operatività del Fondo nel 2024</a:t>
            </a:r>
            <a:endParaRPr sz="2025" dirty="0"/>
          </a:p>
        </p:txBody>
      </p:sp>
      <p:sp>
        <p:nvSpPr>
          <p:cNvPr id="2" name="CasellaDiTesto 1">
            <a:extLst>
              <a:ext uri="{FF2B5EF4-FFF2-40B4-BE49-F238E27FC236}">
                <a16:creationId xmlns:a16="http://schemas.microsoft.com/office/drawing/2014/main" id="{FB212DB6-1D27-3722-3C5C-E38C42553D8C}"/>
              </a:ext>
            </a:extLst>
          </p:cNvPr>
          <p:cNvSpPr txBox="1"/>
          <p:nvPr/>
        </p:nvSpPr>
        <p:spPr>
          <a:xfrm>
            <a:off x="533550" y="1700808"/>
            <a:ext cx="7998890" cy="338554"/>
          </a:xfrm>
          <a:prstGeom prst="rect">
            <a:avLst/>
          </a:prstGeom>
          <a:noFill/>
        </p:spPr>
        <p:txBody>
          <a:bodyPr wrap="square" rtlCol="0">
            <a:spAutoFit/>
          </a:bodyPr>
          <a:lstStyle>
            <a:defPPr>
              <a:defRPr lang="it-IT"/>
            </a:defPPr>
            <a:lvl1pPr marL="182563" indent="-182563" algn="just">
              <a:buFont typeface="Wingdings" panose="05000000000000000000" pitchFamily="2" charset="2"/>
              <a:buChar char="v"/>
              <a:defRPr sz="1050" b="1" u="sng">
                <a:solidFill>
                  <a:srgbClr val="D52B1E"/>
                </a:solidFill>
                <a:latin typeface="Calibri" panose="020F0502020204030204" pitchFamily="34" charset="0"/>
                <a:cs typeface="Calibri" panose="020F0502020204030204" pitchFamily="34" charset="0"/>
              </a:defRPr>
            </a:lvl1pPr>
          </a:lstStyle>
          <a:p>
            <a:pPr algn="l">
              <a:buFont typeface="Wingdings" panose="05000000000000000000" pitchFamily="2" charset="2"/>
              <a:buChar char="Ø"/>
            </a:pPr>
            <a:r>
              <a:rPr lang="it-IT" sz="1600" dirty="0">
                <a:solidFill>
                  <a:srgbClr val="00B050"/>
                </a:solidFill>
                <a:latin typeface="Tahoma" pitchFamily="34" charset="0"/>
                <a:cs typeface="+mn-cs"/>
              </a:rPr>
              <a:t>I confidi autorizzati</a:t>
            </a:r>
          </a:p>
        </p:txBody>
      </p:sp>
      <p:sp>
        <p:nvSpPr>
          <p:cNvPr id="3" name="Rettangolo 2">
            <a:extLst>
              <a:ext uri="{FF2B5EF4-FFF2-40B4-BE49-F238E27FC236}">
                <a16:creationId xmlns:a16="http://schemas.microsoft.com/office/drawing/2014/main" id="{001B3421-BC7A-5642-2EC4-1273DAB07B8C}"/>
              </a:ext>
            </a:extLst>
          </p:cNvPr>
          <p:cNvSpPr/>
          <p:nvPr/>
        </p:nvSpPr>
        <p:spPr>
          <a:xfrm>
            <a:off x="655087" y="2039362"/>
            <a:ext cx="7877354" cy="554447"/>
          </a:xfrm>
          <a:prstGeom prst="rect">
            <a:avLst/>
          </a:prstGeom>
          <a:noFill/>
        </p:spPr>
        <p:txBody>
          <a:bodyPr wrap="square">
            <a:spAutoFit/>
          </a:bodyPr>
          <a:lstStyle/>
          <a:p>
            <a:pPr marL="9525" algn="just">
              <a:lnSpc>
                <a:spcPct val="110000"/>
              </a:lnSpc>
              <a:spcBef>
                <a:spcPts val="450"/>
              </a:spcBef>
              <a:spcAft>
                <a:spcPts val="450"/>
              </a:spcAft>
            </a:pPr>
            <a:r>
              <a:rPr lang="it-IT" sz="1400" spc="-38" dirty="0">
                <a:solidFill>
                  <a:srgbClr val="595959"/>
                </a:solidFill>
                <a:latin typeface="Calibri" panose="020F0502020204030204" pitchFamily="34" charset="0"/>
                <a:cs typeface="Calibri" panose="020F0502020204030204" pitchFamily="34" charset="0"/>
              </a:rPr>
              <a:t>In questo contesto normativo, i </a:t>
            </a:r>
            <a:r>
              <a:rPr lang="it-IT" sz="1400" b="1" spc="-38" dirty="0">
                <a:solidFill>
                  <a:srgbClr val="008157"/>
                </a:solidFill>
                <a:latin typeface="Calibri" panose="020F0502020204030204" pitchFamily="34" charset="0"/>
                <a:cs typeface="Calibri" panose="020F0502020204030204" pitchFamily="34" charset="0"/>
              </a:rPr>
              <a:t>confidi autorizzati</a:t>
            </a:r>
            <a:r>
              <a:rPr lang="it-IT" sz="1400" spc="-38" dirty="0">
                <a:solidFill>
                  <a:srgbClr val="818A8F"/>
                </a:solidFill>
                <a:latin typeface="Calibri" panose="020F0502020204030204" pitchFamily="34" charset="0"/>
                <a:cs typeface="Calibri" panose="020F0502020204030204" pitchFamily="34" charset="0"/>
              </a:rPr>
              <a:t> </a:t>
            </a:r>
            <a:r>
              <a:rPr lang="it-IT" sz="1400" spc="-38" dirty="0">
                <a:solidFill>
                  <a:srgbClr val="595959"/>
                </a:solidFill>
                <a:latin typeface="Calibri" panose="020F0502020204030204" pitchFamily="34" charset="0"/>
                <a:cs typeface="Calibri" panose="020F0502020204030204" pitchFamily="34" charset="0"/>
              </a:rPr>
              <a:t>possono beneficiare nuovamente di alcune </a:t>
            </a:r>
            <a:r>
              <a:rPr lang="it-IT" sz="1400" b="1" spc="-38" dirty="0">
                <a:solidFill>
                  <a:srgbClr val="007D57"/>
                </a:solidFill>
                <a:latin typeface="Calibri" panose="020F0502020204030204" pitchFamily="34" charset="0"/>
                <a:cs typeface="Calibri" panose="020F0502020204030204" pitchFamily="34" charset="0"/>
              </a:rPr>
              <a:t>condizioni di favore rispetto agli altri soggetti richiedenti</a:t>
            </a:r>
            <a:r>
              <a:rPr lang="it-IT" sz="1400" spc="-38" dirty="0">
                <a:latin typeface="Calibri" panose="020F0502020204030204" pitchFamily="34" charset="0"/>
                <a:cs typeface="Calibri" panose="020F0502020204030204" pitchFamily="34" charset="0"/>
              </a:rPr>
              <a:t>; </a:t>
            </a:r>
            <a:r>
              <a:rPr lang="it-IT" sz="1400" spc="-38" dirty="0">
                <a:solidFill>
                  <a:srgbClr val="595959"/>
                </a:solidFill>
                <a:latin typeface="Calibri" panose="020F0502020204030204" pitchFamily="34" charset="0"/>
                <a:cs typeface="Calibri" panose="020F0502020204030204" pitchFamily="34" charset="0"/>
              </a:rPr>
              <a:t>in particolare:</a:t>
            </a:r>
          </a:p>
        </p:txBody>
      </p:sp>
      <p:pic>
        <p:nvPicPr>
          <p:cNvPr id="6" name="Immagine 5">
            <a:extLst>
              <a:ext uri="{FF2B5EF4-FFF2-40B4-BE49-F238E27FC236}">
                <a16:creationId xmlns:a16="http://schemas.microsoft.com/office/drawing/2014/main" id="{FCBFC511-39E0-A655-E681-D6947B74020C}"/>
              </a:ext>
            </a:extLst>
          </p:cNvPr>
          <p:cNvPicPr>
            <a:picLocks noChangeAspect="1"/>
          </p:cNvPicPr>
          <p:nvPr/>
        </p:nvPicPr>
        <p:blipFill>
          <a:blip r:embed="rId2"/>
          <a:stretch>
            <a:fillRect/>
          </a:stretch>
        </p:blipFill>
        <p:spPr>
          <a:xfrm>
            <a:off x="704521" y="2886322"/>
            <a:ext cx="1252617" cy="986700"/>
          </a:xfrm>
          <a:prstGeom prst="rect">
            <a:avLst/>
          </a:prstGeom>
        </p:spPr>
      </p:pic>
      <p:sp>
        <p:nvSpPr>
          <p:cNvPr id="10" name="CasellaDiTesto 9">
            <a:extLst>
              <a:ext uri="{FF2B5EF4-FFF2-40B4-BE49-F238E27FC236}">
                <a16:creationId xmlns:a16="http://schemas.microsoft.com/office/drawing/2014/main" id="{AEBD7037-06BA-ACD1-E26F-EF4DF3592492}"/>
              </a:ext>
            </a:extLst>
          </p:cNvPr>
          <p:cNvSpPr txBox="1"/>
          <p:nvPr/>
        </p:nvSpPr>
        <p:spPr>
          <a:xfrm>
            <a:off x="2286000" y="2996952"/>
            <a:ext cx="6102424" cy="4376711"/>
          </a:xfrm>
          <a:prstGeom prst="rect">
            <a:avLst/>
          </a:prstGeom>
          <a:noFill/>
        </p:spPr>
        <p:txBody>
          <a:bodyPr wrap="square">
            <a:spAutoFit/>
          </a:bodyPr>
          <a:lstStyle/>
          <a:p>
            <a:pPr marL="0" lvl="1" algn="just">
              <a:lnSpc>
                <a:spcPct val="110000"/>
              </a:lnSpc>
              <a:buClr>
                <a:srgbClr val="00458A"/>
              </a:buClr>
            </a:pPr>
            <a:r>
              <a:rPr lang="it-IT" sz="1400" dirty="0">
                <a:solidFill>
                  <a:srgbClr val="595959"/>
                </a:solidFill>
                <a:latin typeface="Calibri" panose="020F0502020204030204" pitchFamily="34" charset="0"/>
                <a:cs typeface="Calibri" panose="020F0502020204030204" pitchFamily="34" charset="0"/>
              </a:rPr>
              <a:t>La</a:t>
            </a:r>
            <a:r>
              <a:rPr lang="it-IT" sz="1400" dirty="0">
                <a:solidFill>
                  <a:srgbClr val="818A8F"/>
                </a:solidFill>
                <a:latin typeface="Calibri" panose="020F0502020204030204" pitchFamily="34" charset="0"/>
                <a:cs typeface="Calibri" panose="020F0502020204030204" pitchFamily="34" charset="0"/>
              </a:rPr>
              <a:t> </a:t>
            </a:r>
            <a:r>
              <a:rPr lang="it-IT" sz="1400" b="1" dirty="0">
                <a:solidFill>
                  <a:srgbClr val="D52B1E"/>
                </a:solidFill>
                <a:latin typeface="Calibri" panose="020F0502020204030204" pitchFamily="34" charset="0"/>
                <a:cs typeface="Calibri" panose="020F0502020204030204" pitchFamily="34" charset="0"/>
              </a:rPr>
              <a:t>controgaranzia è sempre pari al 100%</a:t>
            </a:r>
            <a:r>
              <a:rPr lang="it-IT" sz="1400" dirty="0">
                <a:solidFill>
                  <a:srgbClr val="818A8F"/>
                </a:solidFill>
                <a:latin typeface="Calibri" panose="020F0502020204030204" pitchFamily="34" charset="0"/>
                <a:cs typeface="Calibri" panose="020F0502020204030204" pitchFamily="34" charset="0"/>
              </a:rPr>
              <a:t>, </a:t>
            </a:r>
            <a:r>
              <a:rPr lang="it-IT" sz="1400" dirty="0">
                <a:solidFill>
                  <a:srgbClr val="595959"/>
                </a:solidFill>
                <a:latin typeface="Calibri" panose="020F0502020204030204" pitchFamily="34" charset="0"/>
                <a:cs typeface="Calibri" panose="020F0502020204030204" pitchFamily="34" charset="0"/>
              </a:rPr>
              <a:t>con la conseguente possibilità per la banca di </a:t>
            </a:r>
            <a:r>
              <a:rPr lang="it-IT" sz="1400" b="1" i="1" dirty="0" err="1">
                <a:solidFill>
                  <a:srgbClr val="D52B1E"/>
                </a:solidFill>
                <a:latin typeface="Calibri" panose="020F0502020204030204" pitchFamily="34" charset="0"/>
                <a:cs typeface="Calibri" panose="020F0502020204030204" pitchFamily="34" charset="0"/>
              </a:rPr>
              <a:t>deponderare</a:t>
            </a:r>
            <a:r>
              <a:rPr lang="it-IT" sz="1400" b="1" dirty="0">
                <a:solidFill>
                  <a:srgbClr val="D52B1E"/>
                </a:solidFill>
                <a:latin typeface="Calibri" panose="020F0502020204030204" pitchFamily="34" charset="0"/>
                <a:cs typeface="Calibri" panose="020F0502020204030204" pitchFamily="34" charset="0"/>
              </a:rPr>
              <a:t> l’intera quota del finanziamento coperto dal garante di primo livello</a:t>
            </a:r>
            <a:r>
              <a:rPr lang="it-IT" sz="1400" dirty="0">
                <a:solidFill>
                  <a:srgbClr val="818A8F"/>
                </a:solidFill>
                <a:latin typeface="Calibri" panose="020F0502020204030204" pitchFamily="34" charset="0"/>
                <a:cs typeface="Calibri" panose="020F0502020204030204" pitchFamily="34" charset="0"/>
              </a:rPr>
              <a:t>.</a:t>
            </a:r>
          </a:p>
          <a:p>
            <a:pPr marL="0" lvl="1" algn="just">
              <a:lnSpc>
                <a:spcPct val="110000"/>
              </a:lnSpc>
              <a:buClr>
                <a:srgbClr val="00458A"/>
              </a:buClr>
            </a:pPr>
            <a:endParaRPr lang="it-IT" dirty="0">
              <a:solidFill>
                <a:srgbClr val="818A8F"/>
              </a:solidFill>
              <a:latin typeface="Calibri" panose="020F0502020204030204" pitchFamily="34" charset="0"/>
              <a:cs typeface="Calibri" panose="020F0502020204030204" pitchFamily="34" charset="0"/>
            </a:endParaRPr>
          </a:p>
          <a:p>
            <a:pPr marL="0" lvl="1" algn="just">
              <a:lnSpc>
                <a:spcPct val="110000"/>
              </a:lnSpc>
              <a:buClr>
                <a:srgbClr val="00458A"/>
              </a:buClr>
            </a:pPr>
            <a:r>
              <a:rPr lang="it-IT" sz="1400" dirty="0">
                <a:solidFill>
                  <a:srgbClr val="595959"/>
                </a:solidFill>
                <a:latin typeface="Calibri" panose="020F0502020204030204" pitchFamily="34" charset="0"/>
                <a:cs typeface="Calibri" panose="020F0502020204030204" pitchFamily="34" charset="0"/>
              </a:rPr>
              <a:t>La</a:t>
            </a:r>
            <a:r>
              <a:rPr lang="it-IT" sz="1400" dirty="0">
                <a:latin typeface="Calibri" panose="020F0502020204030204" pitchFamily="34" charset="0"/>
                <a:cs typeface="Calibri" panose="020F0502020204030204" pitchFamily="34" charset="0"/>
              </a:rPr>
              <a:t> </a:t>
            </a:r>
            <a:r>
              <a:rPr lang="it-IT" sz="1400" b="1" dirty="0">
                <a:solidFill>
                  <a:srgbClr val="D52B1E"/>
                </a:solidFill>
                <a:latin typeface="Calibri" panose="020F0502020204030204" pitchFamily="34" charset="0"/>
                <a:cs typeface="Calibri" panose="020F0502020204030204" pitchFamily="34" charset="0"/>
              </a:rPr>
              <a:t>soglia</a:t>
            </a:r>
            <a:r>
              <a:rPr lang="it-IT" sz="1400" dirty="0">
                <a:solidFill>
                  <a:srgbClr val="D52B1E"/>
                </a:solidFill>
                <a:latin typeface="Calibri" panose="020F0502020204030204" pitchFamily="34" charset="0"/>
                <a:cs typeface="Calibri" panose="020F0502020204030204" pitchFamily="34" charset="0"/>
              </a:rPr>
              <a:t> </a:t>
            </a:r>
            <a:r>
              <a:rPr lang="it-IT" sz="1400" dirty="0">
                <a:solidFill>
                  <a:srgbClr val="595959"/>
                </a:solidFill>
                <a:latin typeface="Calibri" panose="020F0502020204030204" pitchFamily="34" charset="0"/>
                <a:cs typeface="Calibri" panose="020F0502020204030204" pitchFamily="34" charset="0"/>
              </a:rPr>
              <a:t>per le operazioni di importo ridotto (per le quali non si applica il nuovo modello di valutazione) è </a:t>
            </a:r>
            <a:r>
              <a:rPr lang="it-IT" sz="1400" b="1" dirty="0">
                <a:solidFill>
                  <a:srgbClr val="D52B1E"/>
                </a:solidFill>
                <a:latin typeface="Calibri" panose="020F0502020204030204" pitchFamily="34" charset="0"/>
                <a:cs typeface="Calibri" panose="020F0502020204030204" pitchFamily="34" charset="0"/>
              </a:rPr>
              <a:t>innalzata da € 40 mila a € 80 mila</a:t>
            </a:r>
          </a:p>
          <a:p>
            <a:pPr marL="0" lvl="1" algn="just">
              <a:lnSpc>
                <a:spcPct val="110000"/>
              </a:lnSpc>
              <a:buClr>
                <a:srgbClr val="00458A"/>
              </a:buClr>
            </a:pPr>
            <a:endParaRPr lang="it-IT" b="1" dirty="0">
              <a:solidFill>
                <a:srgbClr val="D52B1E"/>
              </a:solidFill>
              <a:latin typeface="Calibri" panose="020F0502020204030204" pitchFamily="34" charset="0"/>
              <a:cs typeface="Calibri" panose="020F0502020204030204" pitchFamily="34" charset="0"/>
            </a:endParaRPr>
          </a:p>
          <a:p>
            <a:pPr marL="0" marR="0" lvl="1" indent="0" algn="just" defTabSz="914400" rtl="0" eaLnBrk="0" fontAlgn="base" latinLnBrk="0" hangingPunct="0">
              <a:lnSpc>
                <a:spcPct val="110000"/>
              </a:lnSpc>
              <a:spcBef>
                <a:spcPct val="0"/>
              </a:spcBef>
              <a:spcAft>
                <a:spcPct val="0"/>
              </a:spcAft>
              <a:buClr>
                <a:srgbClr val="00458A"/>
              </a:buClr>
              <a:buSzTx/>
              <a:buFontTx/>
              <a:buNone/>
              <a:tabLst/>
              <a:defRPr/>
            </a:pPr>
            <a:endParaRPr lang="it-IT" sz="1400" dirty="0">
              <a:solidFill>
                <a:srgbClr val="595959"/>
              </a:solidFill>
              <a:latin typeface="Calibri" panose="020F0502020204030204" pitchFamily="34" charset="0"/>
              <a:cs typeface="Calibri" panose="020F0502020204030204" pitchFamily="34" charset="0"/>
            </a:endParaRPr>
          </a:p>
          <a:p>
            <a:pPr marL="0" marR="0" lvl="1" indent="0" algn="just" defTabSz="914400" rtl="0" eaLnBrk="0" fontAlgn="base" latinLnBrk="0" hangingPunct="0">
              <a:lnSpc>
                <a:spcPct val="110000"/>
              </a:lnSpc>
              <a:spcBef>
                <a:spcPct val="0"/>
              </a:spcBef>
              <a:spcAft>
                <a:spcPct val="0"/>
              </a:spcAft>
              <a:buClr>
                <a:srgbClr val="00458A"/>
              </a:buClr>
              <a:buSzTx/>
              <a:buFontTx/>
              <a:buNone/>
              <a:tabLst/>
              <a:defRPr/>
            </a:pPr>
            <a:endParaRPr lang="it-IT" sz="1400" dirty="0">
              <a:solidFill>
                <a:srgbClr val="595959"/>
              </a:solidFill>
              <a:latin typeface="Calibri" panose="020F0502020204030204" pitchFamily="34" charset="0"/>
              <a:cs typeface="Calibri" panose="020F0502020204030204" pitchFamily="34" charset="0"/>
            </a:endParaRPr>
          </a:p>
          <a:p>
            <a:pPr marL="0" marR="0" lvl="1" indent="0" algn="just" defTabSz="914400" rtl="0" eaLnBrk="0" fontAlgn="base" latinLnBrk="0" hangingPunct="0">
              <a:lnSpc>
                <a:spcPct val="110000"/>
              </a:lnSpc>
              <a:spcBef>
                <a:spcPct val="0"/>
              </a:spcBef>
              <a:spcAft>
                <a:spcPct val="0"/>
              </a:spcAft>
              <a:buClr>
                <a:srgbClr val="00458A"/>
              </a:buClr>
              <a:buSzTx/>
              <a:buFontTx/>
              <a:buNone/>
              <a:tabLst/>
              <a:defRPr/>
            </a:pPr>
            <a:r>
              <a:rPr kumimoji="0" lang="it-IT"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La valutazione viene effettuata </a:t>
            </a:r>
            <a:r>
              <a:rPr kumimoji="0" lang="it-IT" sz="1400" b="1" i="0" u="none" strike="noStrike" kern="1200" cap="none" spc="0" normalizeH="0" baseline="0" noProof="0" dirty="0">
                <a:ln>
                  <a:noFill/>
                </a:ln>
                <a:solidFill>
                  <a:srgbClr val="D52B1E"/>
                </a:solidFill>
                <a:effectLst/>
                <a:uLnTx/>
                <a:uFillTx/>
                <a:latin typeface="Calibri" panose="020F0502020204030204" pitchFamily="34" charset="0"/>
                <a:ea typeface="+mn-ea"/>
                <a:cs typeface="Calibri" panose="020F0502020204030204" pitchFamily="34" charset="0"/>
              </a:rPr>
              <a:t>direttamente dal soggetto garante autorizzato</a:t>
            </a:r>
            <a:r>
              <a:rPr kumimoji="0" lang="it-IT"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it-IT"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pertanto la richiesta di garanzia potrà essere presentata </a:t>
            </a:r>
            <a:r>
              <a:rPr kumimoji="0" lang="it-IT" sz="1400" b="1" i="0" u="none" strike="noStrike" kern="1200" cap="none" spc="0" normalizeH="0" baseline="0" noProof="0" dirty="0">
                <a:ln>
                  <a:noFill/>
                </a:ln>
                <a:solidFill>
                  <a:srgbClr val="D52B1E"/>
                </a:solidFill>
                <a:effectLst/>
                <a:uLnTx/>
                <a:uFillTx/>
                <a:latin typeface="Calibri" panose="020F0502020204030204" pitchFamily="34" charset="0"/>
                <a:ea typeface="+mn-ea"/>
                <a:cs typeface="Calibri" panose="020F0502020204030204" pitchFamily="34" charset="0"/>
              </a:rPr>
              <a:t>senza Allegato 7 e relativo business plan</a:t>
            </a:r>
            <a:r>
              <a:rPr kumimoji="0" lang="it-IT"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it-IT"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Inoltre non dovranno essere rispettati i vincoli in termini di:</a:t>
            </a:r>
          </a:p>
          <a:p>
            <a:pPr marL="214313" marR="0" lvl="1" indent="-214313" algn="just" defTabSz="914400" rtl="0" eaLnBrk="0" fontAlgn="base" latinLnBrk="0" hangingPunct="0">
              <a:lnSpc>
                <a:spcPct val="110000"/>
              </a:lnSpc>
              <a:spcBef>
                <a:spcPct val="0"/>
              </a:spcBef>
              <a:spcAft>
                <a:spcPct val="0"/>
              </a:spcAft>
              <a:buClr>
                <a:srgbClr val="00458A"/>
              </a:buClr>
              <a:buSzTx/>
              <a:buFontTx/>
              <a:buChar char="-"/>
              <a:tabLst/>
              <a:defRPr/>
            </a:pPr>
            <a:r>
              <a:rPr kumimoji="0" lang="it-IT" sz="1400" b="0" i="0" u="sng"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finalità: tutte ammissibili</a:t>
            </a:r>
            <a:r>
              <a:rPr kumimoji="0" lang="it-IT"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t>
            </a:r>
          </a:p>
          <a:p>
            <a:pPr marL="214313" marR="0" lvl="1" indent="-214313" algn="just" defTabSz="914400" rtl="0" eaLnBrk="0" fontAlgn="base" latinLnBrk="0" hangingPunct="0">
              <a:lnSpc>
                <a:spcPct val="110000"/>
              </a:lnSpc>
              <a:spcBef>
                <a:spcPct val="0"/>
              </a:spcBef>
              <a:spcAft>
                <a:spcPct val="0"/>
              </a:spcAft>
              <a:buClr>
                <a:srgbClr val="00458A"/>
              </a:buClr>
              <a:buSzTx/>
              <a:buFontTx/>
              <a:buChar char="-"/>
              <a:tabLst/>
              <a:defRPr/>
            </a:pPr>
            <a:r>
              <a:rPr kumimoji="0" lang="it-IT" sz="1400" b="0" i="0" u="sng"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Incidenza dei mezzi propri: ammissibile qualsiasi valore</a:t>
            </a:r>
            <a:r>
              <a:rPr kumimoji="0" lang="it-IT"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t>
            </a:r>
          </a:p>
          <a:p>
            <a:pPr marL="0" lvl="1" algn="just">
              <a:lnSpc>
                <a:spcPct val="110000"/>
              </a:lnSpc>
              <a:buClr>
                <a:srgbClr val="00458A"/>
              </a:buClr>
            </a:pPr>
            <a:endParaRPr lang="it-IT" sz="1800" b="1" dirty="0">
              <a:solidFill>
                <a:srgbClr val="D52B1E"/>
              </a:solidFill>
              <a:latin typeface="Calibri" panose="020F0502020204030204" pitchFamily="34" charset="0"/>
              <a:cs typeface="Calibri" panose="020F0502020204030204" pitchFamily="34" charset="0"/>
            </a:endParaRPr>
          </a:p>
          <a:p>
            <a:pPr marL="0" lvl="1" algn="just">
              <a:lnSpc>
                <a:spcPct val="110000"/>
              </a:lnSpc>
              <a:buClr>
                <a:srgbClr val="00458A"/>
              </a:buClr>
            </a:pPr>
            <a:endParaRPr lang="it-IT" sz="1800" dirty="0">
              <a:solidFill>
                <a:srgbClr val="818A8F"/>
              </a:solidFill>
              <a:latin typeface="Calibri" panose="020F0502020204030204" pitchFamily="34" charset="0"/>
              <a:cs typeface="Calibri" panose="020F0502020204030204" pitchFamily="34" charset="0"/>
            </a:endParaRPr>
          </a:p>
        </p:txBody>
      </p:sp>
      <p:grpSp>
        <p:nvGrpSpPr>
          <p:cNvPr id="11" name="Gruppo 10">
            <a:extLst>
              <a:ext uri="{FF2B5EF4-FFF2-40B4-BE49-F238E27FC236}">
                <a16:creationId xmlns:a16="http://schemas.microsoft.com/office/drawing/2014/main" id="{6E6FBDBD-6268-B054-4A50-78D5F6C2FD3F}"/>
              </a:ext>
            </a:extLst>
          </p:cNvPr>
          <p:cNvGrpSpPr/>
          <p:nvPr/>
        </p:nvGrpSpPr>
        <p:grpSpPr>
          <a:xfrm>
            <a:off x="704522" y="3966907"/>
            <a:ext cx="1253076" cy="1058242"/>
            <a:chOff x="1966116" y="3227308"/>
            <a:chExt cx="1152525" cy="845807"/>
          </a:xfrm>
        </p:grpSpPr>
        <p:sp>
          <p:nvSpPr>
            <p:cNvPr id="12" name="object 13">
              <a:extLst>
                <a:ext uri="{FF2B5EF4-FFF2-40B4-BE49-F238E27FC236}">
                  <a16:creationId xmlns:a16="http://schemas.microsoft.com/office/drawing/2014/main" id="{09FBE24F-3193-EF2E-2009-AC45A0F77A06}"/>
                </a:ext>
              </a:extLst>
            </p:cNvPr>
            <p:cNvSpPr/>
            <p:nvPr/>
          </p:nvSpPr>
          <p:spPr>
            <a:xfrm>
              <a:off x="1966116" y="3231122"/>
              <a:ext cx="1152525" cy="841993"/>
            </a:xfrm>
            <a:prstGeom prst="rect">
              <a:avLst/>
            </a:prstGeom>
            <a:solidFill>
              <a:srgbClr val="008157"/>
            </a:solidFill>
            <a:ln>
              <a:solidFill>
                <a:srgbClr val="007D57"/>
              </a:solidFill>
            </a:ln>
          </p:spPr>
          <p:txBody>
            <a:bodyPr wrap="square" lIns="0" tIns="0" rIns="0" bIns="0" rtlCol="0" anchor="ctr"/>
            <a:lstStyle/>
            <a:p>
              <a:pPr algn="ctr"/>
              <a:r>
                <a:rPr lang="it-IT" sz="1050" b="1" dirty="0">
                  <a:solidFill>
                    <a:schemeClr val="bg1"/>
                  </a:solidFill>
                  <a:latin typeface="Calibri" panose="020F0502020204030204" pitchFamily="34" charset="0"/>
                  <a:cs typeface="Calibri" panose="020F0502020204030204" pitchFamily="34" charset="0"/>
                </a:rPr>
                <a:t>Operazioni di importo ridotto</a:t>
              </a:r>
              <a:endParaRPr sz="1050" b="1" dirty="0">
                <a:solidFill>
                  <a:schemeClr val="bg1"/>
                </a:solidFill>
                <a:latin typeface="Calibri" panose="020F0502020204030204" pitchFamily="34" charset="0"/>
                <a:cs typeface="Calibri" panose="020F0502020204030204" pitchFamily="34" charset="0"/>
              </a:endParaRPr>
            </a:p>
          </p:txBody>
        </p:sp>
        <p:sp>
          <p:nvSpPr>
            <p:cNvPr id="13" name="object 14">
              <a:extLst>
                <a:ext uri="{FF2B5EF4-FFF2-40B4-BE49-F238E27FC236}">
                  <a16:creationId xmlns:a16="http://schemas.microsoft.com/office/drawing/2014/main" id="{47D4A8C0-D64C-616B-D6F8-D9630EEC7445}"/>
                </a:ext>
              </a:extLst>
            </p:cNvPr>
            <p:cNvSpPr/>
            <p:nvPr/>
          </p:nvSpPr>
          <p:spPr>
            <a:xfrm>
              <a:off x="1966116" y="3227308"/>
              <a:ext cx="1152525" cy="842180"/>
            </a:xfrm>
            <a:prstGeom prst="rect">
              <a:avLst/>
            </a:prstGeom>
            <a:ln w="12192">
              <a:solidFill>
                <a:srgbClr val="007D57"/>
              </a:solidFill>
            </a:ln>
          </p:spPr>
          <p:txBody>
            <a:bodyPr wrap="square" lIns="0" tIns="0" rIns="0" bIns="0" rtlCol="0"/>
            <a:lstStyle/>
            <a:p>
              <a:endParaRPr sz="1050" b="1" dirty="0">
                <a:solidFill>
                  <a:srgbClr val="D52B1E"/>
                </a:solidFill>
                <a:latin typeface="Calibri" panose="020F0502020204030204" pitchFamily="34" charset="0"/>
                <a:cs typeface="Calibri" panose="020F0502020204030204" pitchFamily="34" charset="0"/>
              </a:endParaRPr>
            </a:p>
          </p:txBody>
        </p:sp>
      </p:grpSp>
      <p:grpSp>
        <p:nvGrpSpPr>
          <p:cNvPr id="17" name="Gruppo 16">
            <a:extLst>
              <a:ext uri="{FF2B5EF4-FFF2-40B4-BE49-F238E27FC236}">
                <a16:creationId xmlns:a16="http://schemas.microsoft.com/office/drawing/2014/main" id="{8A7051EB-F65A-A883-86A5-A550364F8196}"/>
              </a:ext>
            </a:extLst>
          </p:cNvPr>
          <p:cNvGrpSpPr/>
          <p:nvPr/>
        </p:nvGrpSpPr>
        <p:grpSpPr>
          <a:xfrm>
            <a:off x="704062" y="5290399"/>
            <a:ext cx="1253076" cy="986700"/>
            <a:chOff x="1966116" y="3227308"/>
            <a:chExt cx="1152525" cy="845807"/>
          </a:xfrm>
        </p:grpSpPr>
        <p:sp>
          <p:nvSpPr>
            <p:cNvPr id="22" name="object 13">
              <a:extLst>
                <a:ext uri="{FF2B5EF4-FFF2-40B4-BE49-F238E27FC236}">
                  <a16:creationId xmlns:a16="http://schemas.microsoft.com/office/drawing/2014/main" id="{7D3293BB-49D4-3A6F-A6D4-3B6BF55A4A57}"/>
                </a:ext>
              </a:extLst>
            </p:cNvPr>
            <p:cNvSpPr/>
            <p:nvPr/>
          </p:nvSpPr>
          <p:spPr>
            <a:xfrm>
              <a:off x="1966116" y="3231122"/>
              <a:ext cx="1152525" cy="841993"/>
            </a:xfrm>
            <a:prstGeom prst="rect">
              <a:avLst/>
            </a:prstGeom>
            <a:solidFill>
              <a:srgbClr val="008157"/>
            </a:solidFill>
            <a:ln>
              <a:solidFill>
                <a:srgbClr val="007D57"/>
              </a:solidFill>
            </a:ln>
          </p:spPr>
          <p:txBody>
            <a:bodyPr wrap="square" lIns="0" tIns="0" rIns="0" bIns="0" rtlCol="0" anchor="ctr"/>
            <a:lstStyle/>
            <a:p>
              <a:pPr algn="ctr"/>
              <a:r>
                <a:rPr lang="it-IT" sz="1050" b="1" dirty="0">
                  <a:solidFill>
                    <a:schemeClr val="bg1"/>
                  </a:solidFill>
                  <a:latin typeface="Calibri" panose="020F0502020204030204" pitchFamily="34" charset="0"/>
                  <a:cs typeface="Calibri" panose="020F0502020204030204" pitchFamily="34" charset="0"/>
                </a:rPr>
                <a:t>Operazioni riferite a start up</a:t>
              </a:r>
              <a:endParaRPr sz="1050" b="1" dirty="0">
                <a:solidFill>
                  <a:schemeClr val="bg1"/>
                </a:solidFill>
                <a:latin typeface="Calibri" panose="020F0502020204030204" pitchFamily="34" charset="0"/>
                <a:cs typeface="Calibri" panose="020F0502020204030204" pitchFamily="34" charset="0"/>
              </a:endParaRPr>
            </a:p>
          </p:txBody>
        </p:sp>
        <p:sp>
          <p:nvSpPr>
            <p:cNvPr id="26" name="object 14">
              <a:extLst>
                <a:ext uri="{FF2B5EF4-FFF2-40B4-BE49-F238E27FC236}">
                  <a16:creationId xmlns:a16="http://schemas.microsoft.com/office/drawing/2014/main" id="{CB6C0615-C516-DE62-B631-8B53B38F93A6}"/>
                </a:ext>
              </a:extLst>
            </p:cNvPr>
            <p:cNvSpPr/>
            <p:nvPr/>
          </p:nvSpPr>
          <p:spPr>
            <a:xfrm>
              <a:off x="1966116" y="3227308"/>
              <a:ext cx="1152525" cy="842180"/>
            </a:xfrm>
            <a:prstGeom prst="rect">
              <a:avLst/>
            </a:prstGeom>
            <a:ln w="12192">
              <a:solidFill>
                <a:srgbClr val="007D57"/>
              </a:solidFill>
            </a:ln>
          </p:spPr>
          <p:txBody>
            <a:bodyPr wrap="square" lIns="0" tIns="0" rIns="0" bIns="0" rtlCol="0"/>
            <a:lstStyle/>
            <a:p>
              <a:endParaRPr sz="1050" b="1" dirty="0">
                <a:solidFill>
                  <a:srgbClr val="D52B1E"/>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1273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E1197-1B73-F248-18BA-C3ECA7BA9B11}"/>
            </a:ext>
          </a:extLst>
        </p:cNvPr>
        <p:cNvGrpSpPr/>
        <p:nvPr/>
      </p:nvGrpSpPr>
      <p:grpSpPr>
        <a:xfrm>
          <a:off x="0" y="0"/>
          <a:ext cx="0" cy="0"/>
          <a:chOff x="0" y="0"/>
          <a:chExt cx="0" cy="0"/>
        </a:xfrm>
      </p:grpSpPr>
      <p:sp>
        <p:nvSpPr>
          <p:cNvPr id="17410" name="Segnaposto numero diapositiva 1">
            <a:extLst>
              <a:ext uri="{FF2B5EF4-FFF2-40B4-BE49-F238E27FC236}">
                <a16:creationId xmlns:a16="http://schemas.microsoft.com/office/drawing/2014/main" id="{BF939752-37DC-72B7-E79C-B88E0C042116}"/>
              </a:ext>
            </a:extLst>
          </p:cNvPr>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a:extLst>
              <a:ext uri="{FF2B5EF4-FFF2-40B4-BE49-F238E27FC236}">
                <a16:creationId xmlns:a16="http://schemas.microsoft.com/office/drawing/2014/main" id="{C6988CFA-623D-64CB-9ED7-0EE01FF11C96}"/>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a:extLst>
              <a:ext uri="{FF2B5EF4-FFF2-40B4-BE49-F238E27FC236}">
                <a16:creationId xmlns:a16="http://schemas.microsoft.com/office/drawing/2014/main" id="{D9088B2A-17B4-EE0D-18CF-E78B4074DAB5}"/>
              </a:ext>
            </a:extLst>
          </p:cNvPr>
          <p:cNvGrpSpPr>
            <a:grpSpLocks/>
          </p:cNvGrpSpPr>
          <p:nvPr/>
        </p:nvGrpSpPr>
        <p:grpSpPr bwMode="auto">
          <a:xfrm>
            <a:off x="0" y="0"/>
            <a:ext cx="287338" cy="6884988"/>
            <a:chOff x="0" y="0"/>
            <a:chExt cx="287338" cy="6884988"/>
          </a:xfrm>
        </p:grpSpPr>
        <p:sp>
          <p:nvSpPr>
            <p:cNvPr id="20" name="Rettangolo 19">
              <a:extLst>
                <a:ext uri="{FF2B5EF4-FFF2-40B4-BE49-F238E27FC236}">
                  <a16:creationId xmlns:a16="http://schemas.microsoft.com/office/drawing/2014/main" id="{BD92663F-7C59-D2EC-7208-FD8C67A6FEEF}"/>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a:extLst>
                <a:ext uri="{FF2B5EF4-FFF2-40B4-BE49-F238E27FC236}">
                  <a16:creationId xmlns:a16="http://schemas.microsoft.com/office/drawing/2014/main" id="{E7E1FCE0-8853-F6B4-62F4-061FC429AA18}"/>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a:extLst>
              <a:ext uri="{FF2B5EF4-FFF2-40B4-BE49-F238E27FC236}">
                <a16:creationId xmlns:a16="http://schemas.microsoft.com/office/drawing/2014/main" id="{BD6A0164-C884-8C2F-3A0C-49490F9EBD02}"/>
              </a:ext>
            </a:extLst>
          </p:cNvPr>
          <p:cNvGrpSpPr/>
          <p:nvPr/>
        </p:nvGrpSpPr>
        <p:grpSpPr>
          <a:xfrm>
            <a:off x="150791" y="790993"/>
            <a:ext cx="6900863" cy="112047"/>
            <a:chOff x="150791" y="790993"/>
            <a:chExt cx="6900863" cy="112047"/>
          </a:xfrm>
        </p:grpSpPr>
        <p:sp>
          <p:nvSpPr>
            <p:cNvPr id="24" name="Rettangolo 23">
              <a:extLst>
                <a:ext uri="{FF2B5EF4-FFF2-40B4-BE49-F238E27FC236}">
                  <a16:creationId xmlns:a16="http://schemas.microsoft.com/office/drawing/2014/main" id="{B3E096F7-6A56-4B6C-49DE-D13CE4FCBCFA}"/>
                </a:ext>
              </a:extLst>
            </p:cNvPr>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a:extLst>
                <a:ext uri="{FF2B5EF4-FFF2-40B4-BE49-F238E27FC236}">
                  <a16:creationId xmlns:a16="http://schemas.microsoft.com/office/drawing/2014/main" id="{EC59A1A8-53E0-5577-5167-7F9488A61665}"/>
                </a:ext>
              </a:extLst>
            </p:cNvPr>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31">
            <a:extLst>
              <a:ext uri="{FF2B5EF4-FFF2-40B4-BE49-F238E27FC236}">
                <a16:creationId xmlns:a16="http://schemas.microsoft.com/office/drawing/2014/main" id="{D98FB22C-DA99-663C-82CD-F5519A242356}"/>
              </a:ext>
            </a:extLst>
          </p:cNvPr>
          <p:cNvSpPr txBox="1"/>
          <p:nvPr/>
        </p:nvSpPr>
        <p:spPr>
          <a:xfrm>
            <a:off x="655086" y="369710"/>
            <a:ext cx="6005146"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FONDO DI GARANZIA PER LE PMI – FOCUS CONFIDI</a:t>
            </a:r>
          </a:p>
        </p:txBody>
      </p:sp>
      <p:sp>
        <p:nvSpPr>
          <p:cNvPr id="4" name="Google Shape;546;g29c6ff5d21a_0_465">
            <a:extLst>
              <a:ext uri="{FF2B5EF4-FFF2-40B4-BE49-F238E27FC236}">
                <a16:creationId xmlns:a16="http://schemas.microsoft.com/office/drawing/2014/main" id="{D36A1AF3-C8B3-C527-0329-BF0AC8A2DB38}"/>
              </a:ext>
            </a:extLst>
          </p:cNvPr>
          <p:cNvSpPr txBox="1">
            <a:spLocks noGrp="1"/>
          </p:cNvSpPr>
          <p:nvPr>
            <p:ph type="title"/>
          </p:nvPr>
        </p:nvSpPr>
        <p:spPr>
          <a:xfrm>
            <a:off x="533400" y="1149350"/>
            <a:ext cx="7640100" cy="723900"/>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it-IT" sz="2025" dirty="0"/>
              <a:t>La nuova operatività del Fondo nel 2024</a:t>
            </a:r>
            <a:endParaRPr sz="2025" dirty="0"/>
          </a:p>
        </p:txBody>
      </p:sp>
      <p:sp>
        <p:nvSpPr>
          <p:cNvPr id="5" name="CasellaDiTesto 4">
            <a:extLst>
              <a:ext uri="{FF2B5EF4-FFF2-40B4-BE49-F238E27FC236}">
                <a16:creationId xmlns:a16="http://schemas.microsoft.com/office/drawing/2014/main" id="{F5EB463A-8A3A-28EF-8975-A41E322823B1}"/>
              </a:ext>
            </a:extLst>
          </p:cNvPr>
          <p:cNvSpPr txBox="1"/>
          <p:nvPr/>
        </p:nvSpPr>
        <p:spPr>
          <a:xfrm>
            <a:off x="533400" y="1826620"/>
            <a:ext cx="8077200" cy="1746055"/>
          </a:xfrm>
          <a:prstGeom prst="rect">
            <a:avLst/>
          </a:prstGeom>
          <a:noFill/>
          <a:ln w="19050">
            <a:noFill/>
          </a:ln>
        </p:spPr>
        <p:txBody>
          <a:bodyPr wrap="square">
            <a:spAutoFit/>
          </a:bodyPr>
          <a:lstStyle/>
          <a:p>
            <a:pPr marL="0" marR="0" lvl="0" indent="0" algn="just" defTabSz="914400" rtl="0" eaLnBrk="0" fontAlgn="base" latinLnBrk="0" hangingPunct="0">
              <a:lnSpc>
                <a:spcPct val="110000"/>
              </a:lnSpc>
              <a:spcBef>
                <a:spcPct val="0"/>
              </a:spcBef>
              <a:spcAft>
                <a:spcPts val="450"/>
              </a:spcAft>
              <a:buClr>
                <a:srgbClr val="007D57"/>
              </a:buClr>
              <a:buSzPct val="130000"/>
              <a:buFontTx/>
              <a:buNone/>
              <a:tabLst/>
              <a:defRPr/>
            </a:pPr>
            <a:r>
              <a:rPr kumimoji="0" lang="it-IT"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Il ricorso alla riassicurazione in alcuni casi risulta più vantaggiosa rispetto alla garanzia diretta.</a:t>
            </a:r>
            <a:r>
              <a:rPr kumimoji="0" lang="it-IT" sz="1400" b="1" i="1" u="sng"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0" fontAlgn="base" latinLnBrk="0" hangingPunct="0">
              <a:lnSpc>
                <a:spcPct val="110000"/>
              </a:lnSpc>
              <a:spcBef>
                <a:spcPct val="0"/>
              </a:spcBef>
              <a:spcAft>
                <a:spcPts val="1350"/>
              </a:spcAft>
              <a:buClr>
                <a:srgbClr val="007D57"/>
              </a:buClr>
              <a:buSzPct val="130000"/>
              <a:buFontTx/>
              <a:buNone/>
              <a:tabLst/>
              <a:defRPr/>
            </a:pPr>
            <a:r>
              <a:rPr kumimoji="0" lang="it-IT" sz="1400" b="1" i="1" u="sng" strike="noStrike" kern="1200" cap="none" spc="0" normalizeH="0" baseline="0" noProof="0" dirty="0">
                <a:ln>
                  <a:noFill/>
                </a:ln>
                <a:solidFill>
                  <a:srgbClr val="007D57"/>
                </a:solidFill>
                <a:effectLst/>
                <a:uLnTx/>
                <a:uFillTx/>
                <a:latin typeface="Calibri" panose="020F0502020204030204" pitchFamily="34" charset="0"/>
                <a:ea typeface="+mn-ea"/>
                <a:cs typeface="Calibri" panose="020F0502020204030204" pitchFamily="34" charset="0"/>
              </a:rPr>
              <a:t>Nel caso di richieste di garanzia presentate da confidi autorizzati e riferite a operazioni di liquidità, infatti, il soggetto finanziatore potrebbe beneficiare di una ponderazione zero più elevata rispetto al ricorso alla garanzia diretta</a:t>
            </a:r>
          </a:p>
          <a:p>
            <a:pPr marL="0" marR="0" lvl="0" indent="0" algn="just" defTabSz="914400" rtl="0" eaLnBrk="0" fontAlgn="base" latinLnBrk="0" hangingPunct="0">
              <a:lnSpc>
                <a:spcPct val="110000"/>
              </a:lnSpc>
              <a:spcBef>
                <a:spcPct val="0"/>
              </a:spcBef>
              <a:spcAft>
                <a:spcPts val="1350"/>
              </a:spcAft>
              <a:buClr>
                <a:srgbClr val="007D57"/>
              </a:buClr>
              <a:buSzPct val="130000"/>
              <a:buFontTx/>
              <a:buNone/>
              <a:tabLst/>
              <a:defRPr/>
            </a:pPr>
            <a:r>
              <a:rPr kumimoji="0" lang="it-IT"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Si riportano in tabella alcune possibili combinazioni tra la copertura del soggetto garante e la riassicurazione del Fondo</a:t>
            </a:r>
          </a:p>
        </p:txBody>
      </p:sp>
      <p:pic>
        <p:nvPicPr>
          <p:cNvPr id="8" name="Immagine 7">
            <a:extLst>
              <a:ext uri="{FF2B5EF4-FFF2-40B4-BE49-F238E27FC236}">
                <a16:creationId xmlns:a16="http://schemas.microsoft.com/office/drawing/2014/main" id="{C0826538-A26E-4482-F608-8027E43563A8}"/>
              </a:ext>
            </a:extLst>
          </p:cNvPr>
          <p:cNvPicPr>
            <a:picLocks noChangeAspect="1"/>
          </p:cNvPicPr>
          <p:nvPr/>
        </p:nvPicPr>
        <p:blipFill>
          <a:blip r:embed="rId2"/>
          <a:stretch>
            <a:fillRect/>
          </a:stretch>
        </p:blipFill>
        <p:spPr>
          <a:xfrm>
            <a:off x="1475656" y="3838477"/>
            <a:ext cx="6120681" cy="2468879"/>
          </a:xfrm>
          <a:prstGeom prst="rect">
            <a:avLst/>
          </a:prstGeom>
        </p:spPr>
      </p:pic>
    </p:spTree>
    <p:extLst>
      <p:ext uri="{BB962C8B-B14F-4D97-AF65-F5344CB8AC3E}">
        <p14:creationId xmlns:p14="http://schemas.microsoft.com/office/powerpoint/2010/main" val="322104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2FA6F-20F4-6378-F1C7-CB6014F79712}"/>
            </a:ext>
          </a:extLst>
        </p:cNvPr>
        <p:cNvGrpSpPr/>
        <p:nvPr/>
      </p:nvGrpSpPr>
      <p:grpSpPr>
        <a:xfrm>
          <a:off x="0" y="0"/>
          <a:ext cx="0" cy="0"/>
          <a:chOff x="0" y="0"/>
          <a:chExt cx="0" cy="0"/>
        </a:xfrm>
      </p:grpSpPr>
      <p:sp>
        <p:nvSpPr>
          <p:cNvPr id="17410" name="Segnaposto numero diapositiva 1">
            <a:extLst>
              <a:ext uri="{FF2B5EF4-FFF2-40B4-BE49-F238E27FC236}">
                <a16:creationId xmlns:a16="http://schemas.microsoft.com/office/drawing/2014/main" id="{DB4926A2-A963-A5F8-CA8A-E345D86BA1BE}"/>
              </a:ext>
            </a:extLst>
          </p:cNvPr>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a:extLst>
              <a:ext uri="{FF2B5EF4-FFF2-40B4-BE49-F238E27FC236}">
                <a16:creationId xmlns:a16="http://schemas.microsoft.com/office/drawing/2014/main" id="{E2EBAC4C-051D-0719-EC4F-1128C67F74F4}"/>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a:extLst>
              <a:ext uri="{FF2B5EF4-FFF2-40B4-BE49-F238E27FC236}">
                <a16:creationId xmlns:a16="http://schemas.microsoft.com/office/drawing/2014/main" id="{A23A8E09-89B9-4CEF-768E-3D205168D2B0}"/>
              </a:ext>
            </a:extLst>
          </p:cNvPr>
          <p:cNvGrpSpPr>
            <a:grpSpLocks/>
          </p:cNvGrpSpPr>
          <p:nvPr/>
        </p:nvGrpSpPr>
        <p:grpSpPr bwMode="auto">
          <a:xfrm>
            <a:off x="0" y="0"/>
            <a:ext cx="287338" cy="6884988"/>
            <a:chOff x="0" y="0"/>
            <a:chExt cx="287338" cy="6884988"/>
          </a:xfrm>
        </p:grpSpPr>
        <p:sp>
          <p:nvSpPr>
            <p:cNvPr id="20" name="Rettangolo 19">
              <a:extLst>
                <a:ext uri="{FF2B5EF4-FFF2-40B4-BE49-F238E27FC236}">
                  <a16:creationId xmlns:a16="http://schemas.microsoft.com/office/drawing/2014/main" id="{23817F26-DF78-43E6-0280-B2E32E56300B}"/>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a:extLst>
                <a:ext uri="{FF2B5EF4-FFF2-40B4-BE49-F238E27FC236}">
                  <a16:creationId xmlns:a16="http://schemas.microsoft.com/office/drawing/2014/main" id="{20C043A7-19F5-9A4A-CF22-E17AB5A0EAD3}"/>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a:extLst>
              <a:ext uri="{FF2B5EF4-FFF2-40B4-BE49-F238E27FC236}">
                <a16:creationId xmlns:a16="http://schemas.microsoft.com/office/drawing/2014/main" id="{B78CDF11-EF4C-40C6-057D-7F479FA2CCAF}"/>
              </a:ext>
            </a:extLst>
          </p:cNvPr>
          <p:cNvGrpSpPr/>
          <p:nvPr/>
        </p:nvGrpSpPr>
        <p:grpSpPr>
          <a:xfrm>
            <a:off x="150791" y="790993"/>
            <a:ext cx="6900863" cy="112047"/>
            <a:chOff x="150791" y="790993"/>
            <a:chExt cx="6900863" cy="112047"/>
          </a:xfrm>
        </p:grpSpPr>
        <p:sp>
          <p:nvSpPr>
            <p:cNvPr id="24" name="Rettangolo 23">
              <a:extLst>
                <a:ext uri="{FF2B5EF4-FFF2-40B4-BE49-F238E27FC236}">
                  <a16:creationId xmlns:a16="http://schemas.microsoft.com/office/drawing/2014/main" id="{E037518B-3094-934E-2571-B3CBCFB094B8}"/>
                </a:ext>
              </a:extLst>
            </p:cNvPr>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a:extLst>
                <a:ext uri="{FF2B5EF4-FFF2-40B4-BE49-F238E27FC236}">
                  <a16:creationId xmlns:a16="http://schemas.microsoft.com/office/drawing/2014/main" id="{3BE5AFDB-CA21-CDC1-988C-120538F52E71}"/>
                </a:ext>
              </a:extLst>
            </p:cNvPr>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31">
            <a:extLst>
              <a:ext uri="{FF2B5EF4-FFF2-40B4-BE49-F238E27FC236}">
                <a16:creationId xmlns:a16="http://schemas.microsoft.com/office/drawing/2014/main" id="{A8A6D79C-DF85-053D-7E01-AD08517C0CAC}"/>
              </a:ext>
            </a:extLst>
          </p:cNvPr>
          <p:cNvSpPr txBox="1"/>
          <p:nvPr/>
        </p:nvSpPr>
        <p:spPr>
          <a:xfrm>
            <a:off x="655086" y="369710"/>
            <a:ext cx="6005146"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FONDO DI GARANZIA PER LE PMI – FOCUS CONFIDI</a:t>
            </a:r>
          </a:p>
        </p:txBody>
      </p:sp>
      <p:sp>
        <p:nvSpPr>
          <p:cNvPr id="4" name="Google Shape;546;g29c6ff5d21a_0_465">
            <a:extLst>
              <a:ext uri="{FF2B5EF4-FFF2-40B4-BE49-F238E27FC236}">
                <a16:creationId xmlns:a16="http://schemas.microsoft.com/office/drawing/2014/main" id="{A0544887-185A-D9C1-B7F0-3FB44259896A}"/>
              </a:ext>
            </a:extLst>
          </p:cNvPr>
          <p:cNvSpPr txBox="1">
            <a:spLocks noGrp="1"/>
          </p:cNvSpPr>
          <p:nvPr>
            <p:ph type="title"/>
          </p:nvPr>
        </p:nvSpPr>
        <p:spPr>
          <a:xfrm>
            <a:off x="533400" y="1149350"/>
            <a:ext cx="7640100" cy="723900"/>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it-IT" sz="2025" dirty="0"/>
              <a:t>La Sottosezioni CDP - CONFIDI</a:t>
            </a:r>
            <a:endParaRPr sz="2025" dirty="0"/>
          </a:p>
        </p:txBody>
      </p:sp>
      <p:sp>
        <p:nvSpPr>
          <p:cNvPr id="5" name="CasellaDiTesto 4">
            <a:extLst>
              <a:ext uri="{FF2B5EF4-FFF2-40B4-BE49-F238E27FC236}">
                <a16:creationId xmlns:a16="http://schemas.microsoft.com/office/drawing/2014/main" id="{CB688334-EA51-3954-343B-11C5811E2E62}"/>
              </a:ext>
            </a:extLst>
          </p:cNvPr>
          <p:cNvSpPr txBox="1"/>
          <p:nvPr/>
        </p:nvSpPr>
        <p:spPr>
          <a:xfrm>
            <a:off x="533400" y="1826620"/>
            <a:ext cx="8077200" cy="4975914"/>
          </a:xfrm>
          <a:prstGeom prst="rect">
            <a:avLst/>
          </a:prstGeom>
          <a:noFill/>
          <a:ln w="19050">
            <a:noFill/>
          </a:ln>
        </p:spPr>
        <p:txBody>
          <a:bodyPr wrap="square">
            <a:spAutoFit/>
          </a:bodyPr>
          <a:lstStyle/>
          <a:p>
            <a:pPr marL="179388" indent="-179388" algn="just">
              <a:lnSpc>
                <a:spcPct val="110000"/>
              </a:lnSpc>
              <a:spcBef>
                <a:spcPts val="600"/>
              </a:spcBef>
              <a:spcAft>
                <a:spcPts val="600"/>
              </a:spcAft>
              <a:buFont typeface="Arial" panose="020B0604020202020204" pitchFamily="34" charset="0"/>
              <a:buChar char="•"/>
            </a:pPr>
            <a:r>
              <a:rPr lang="it-IT" sz="1400" dirty="0"/>
              <a:t>Il DL 148/2017 ha integrato le norme del decreto </a:t>
            </a:r>
            <a:r>
              <a:rPr lang="it-IT" sz="1400" dirty="0">
                <a:ea typeface="+mj-ea"/>
                <a:cs typeface="+mj-cs"/>
              </a:rPr>
              <a:t>“</a:t>
            </a:r>
            <a:r>
              <a:rPr lang="it-IT" sz="1400" dirty="0"/>
              <a:t>Fund </a:t>
            </a:r>
            <a:r>
              <a:rPr lang="it-IT" sz="1400" dirty="0" err="1"/>
              <a:t>raising</a:t>
            </a:r>
            <a:r>
              <a:rPr lang="it-IT" sz="1400" dirty="0">
                <a:ea typeface="+mj-ea"/>
                <a:cs typeface="+mj-cs"/>
              </a:rPr>
              <a:t>”</a:t>
            </a:r>
            <a:r>
              <a:rPr lang="it-IT" sz="1400" dirty="0"/>
              <a:t> </a:t>
            </a:r>
            <a:r>
              <a:rPr lang="it-IT" sz="1400" b="1" dirty="0">
                <a:solidFill>
                  <a:srgbClr val="007D57"/>
                </a:solidFill>
              </a:rPr>
              <a:t>introducendo la possibilità per CDP di apportare risorse volte a incrementare la dotazione del Fondo</a:t>
            </a:r>
            <a:r>
              <a:rPr lang="it-IT" sz="1400" dirty="0"/>
              <a:t>: le modalità di contribuzione al Fondo PMI sono state definite con decreto MEF-</a:t>
            </a:r>
            <a:r>
              <a:rPr lang="it-IT" sz="1400" dirty="0" err="1"/>
              <a:t>MiSE</a:t>
            </a:r>
            <a:r>
              <a:rPr lang="it-IT" sz="1400" dirty="0"/>
              <a:t> dell’11 marzo 2019 (GU n.127 del 1/06/2019).</a:t>
            </a:r>
          </a:p>
          <a:p>
            <a:pPr marL="179388" indent="-179388" algn="just">
              <a:lnSpc>
                <a:spcPct val="110000"/>
              </a:lnSpc>
              <a:spcBef>
                <a:spcPts val="600"/>
              </a:spcBef>
              <a:spcAft>
                <a:spcPts val="600"/>
              </a:spcAft>
              <a:buFont typeface="Arial" panose="020B0604020202020204" pitchFamily="34" charset="0"/>
              <a:buChar char="•"/>
            </a:pPr>
            <a:r>
              <a:rPr lang="it-IT" sz="1400" b="1" dirty="0">
                <a:solidFill>
                  <a:srgbClr val="007D57"/>
                </a:solidFill>
              </a:rPr>
              <a:t>Sulla base della convenzione sottoscritta nel 2019 tra MISE-MEF e CDP, è stata istituita la Sotto Sezione CDP, </a:t>
            </a:r>
            <a:r>
              <a:rPr lang="it-IT" sz="1400" dirty="0"/>
              <a:t>suddivisibile in sotto-sezioni, dotate di contabilità separata. Tali sotto-sezioni saranno costituite veicolando risorse apportate da terzi (tra cui i confidi).</a:t>
            </a:r>
          </a:p>
          <a:p>
            <a:pPr algn="just">
              <a:lnSpc>
                <a:spcPct val="110000"/>
              </a:lnSpc>
              <a:spcBef>
                <a:spcPts val="600"/>
              </a:spcBef>
              <a:spcAft>
                <a:spcPts val="600"/>
              </a:spcAft>
            </a:pPr>
            <a:r>
              <a:rPr lang="it-IT" sz="1400" b="1" u="sng" dirty="0">
                <a:solidFill>
                  <a:srgbClr val="D52B1E"/>
                </a:solidFill>
              </a:rPr>
              <a:t>Due possibili forme di intervento</a:t>
            </a:r>
          </a:p>
          <a:p>
            <a:pPr algn="just">
              <a:lnSpc>
                <a:spcPct val="110000"/>
              </a:lnSpc>
              <a:spcBef>
                <a:spcPts val="600"/>
              </a:spcBef>
              <a:spcAft>
                <a:spcPts val="600"/>
              </a:spcAft>
            </a:pPr>
            <a:endParaRPr lang="it-IT" sz="1400" b="1" u="sng" dirty="0">
              <a:solidFill>
                <a:srgbClr val="D52B1E"/>
              </a:solidFill>
            </a:endParaRPr>
          </a:p>
          <a:p>
            <a:pPr algn="just">
              <a:lnSpc>
                <a:spcPct val="110000"/>
              </a:lnSpc>
              <a:spcBef>
                <a:spcPts val="600"/>
              </a:spcBef>
              <a:spcAft>
                <a:spcPts val="600"/>
              </a:spcAft>
            </a:pPr>
            <a:endParaRPr lang="it-IT" sz="1400" b="1" u="sng" dirty="0">
              <a:solidFill>
                <a:srgbClr val="D52B1E"/>
              </a:solidFill>
            </a:endParaRPr>
          </a:p>
          <a:p>
            <a:pPr algn="just">
              <a:lnSpc>
                <a:spcPct val="110000"/>
              </a:lnSpc>
              <a:spcBef>
                <a:spcPts val="600"/>
              </a:spcBef>
              <a:spcAft>
                <a:spcPts val="600"/>
              </a:spcAft>
            </a:pPr>
            <a:endParaRPr lang="it-IT" sz="1400" b="1" u="sng" dirty="0">
              <a:solidFill>
                <a:srgbClr val="D52B1E"/>
              </a:solidFill>
            </a:endParaRPr>
          </a:p>
          <a:p>
            <a:pPr algn="just">
              <a:lnSpc>
                <a:spcPct val="110000"/>
              </a:lnSpc>
              <a:spcBef>
                <a:spcPts val="600"/>
              </a:spcBef>
              <a:spcAft>
                <a:spcPts val="600"/>
              </a:spcAft>
            </a:pPr>
            <a:r>
              <a:rPr lang="it-IT" sz="1200" b="1" dirty="0">
                <a:solidFill>
                  <a:srgbClr val="007D57"/>
                </a:solidFill>
              </a:rPr>
              <a:t>                                  Incremento della tranche junior </a:t>
            </a:r>
            <a:r>
              <a:rPr lang="it-IT" sz="1200" dirty="0"/>
              <a:t>sulle garanzie di portafoglio rilasciate dal Fondo </a:t>
            </a:r>
          </a:p>
          <a:p>
            <a:pPr algn="just">
              <a:lnSpc>
                <a:spcPct val="110000"/>
              </a:lnSpc>
              <a:spcBef>
                <a:spcPts val="600"/>
              </a:spcBef>
              <a:spcAft>
                <a:spcPts val="600"/>
              </a:spcAft>
            </a:pPr>
            <a:endParaRPr lang="it-IT" sz="1400" b="1" u="sng" dirty="0">
              <a:solidFill>
                <a:srgbClr val="D52B1E"/>
              </a:solidFill>
            </a:endParaRPr>
          </a:p>
          <a:p>
            <a:pPr algn="just">
              <a:lnSpc>
                <a:spcPct val="110000"/>
              </a:lnSpc>
              <a:spcBef>
                <a:spcPts val="600"/>
              </a:spcBef>
              <a:spcAft>
                <a:spcPts val="600"/>
              </a:spcAft>
            </a:pPr>
            <a:endParaRPr lang="it-IT" sz="1400" b="1" u="sng" dirty="0">
              <a:solidFill>
                <a:srgbClr val="D52B1E"/>
              </a:solidFill>
            </a:endParaRPr>
          </a:p>
          <a:p>
            <a:pPr marL="179388" indent="-179388" algn="just">
              <a:lnSpc>
                <a:spcPct val="110000"/>
              </a:lnSpc>
              <a:spcBef>
                <a:spcPts val="600"/>
              </a:spcBef>
              <a:spcAft>
                <a:spcPts val="600"/>
              </a:spcAft>
              <a:buFont typeface="Arial" panose="020B0604020202020204" pitchFamily="34" charset="0"/>
              <a:buChar char="•"/>
            </a:pPr>
            <a:endParaRPr lang="it-IT" sz="1400" dirty="0"/>
          </a:p>
        </p:txBody>
      </p:sp>
      <p:sp>
        <p:nvSpPr>
          <p:cNvPr id="2" name="Ovale 1">
            <a:extLst>
              <a:ext uri="{FF2B5EF4-FFF2-40B4-BE49-F238E27FC236}">
                <a16:creationId xmlns:a16="http://schemas.microsoft.com/office/drawing/2014/main" id="{189C4BE8-BB73-9CA9-D2D5-B5F9F224C62C}"/>
              </a:ext>
            </a:extLst>
          </p:cNvPr>
          <p:cNvSpPr/>
          <p:nvPr/>
        </p:nvSpPr>
        <p:spPr>
          <a:xfrm>
            <a:off x="755576" y="4237801"/>
            <a:ext cx="636604" cy="516270"/>
          </a:xfrm>
          <a:prstGeom prst="ellipse">
            <a:avLst/>
          </a:pr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b="1" cap="small" dirty="0">
                <a:solidFill>
                  <a:schemeClr val="bg1"/>
                </a:solidFill>
              </a:rPr>
              <a:t>1</a:t>
            </a:r>
          </a:p>
        </p:txBody>
      </p:sp>
      <p:sp>
        <p:nvSpPr>
          <p:cNvPr id="3" name="Ovale 2">
            <a:extLst>
              <a:ext uri="{FF2B5EF4-FFF2-40B4-BE49-F238E27FC236}">
                <a16:creationId xmlns:a16="http://schemas.microsoft.com/office/drawing/2014/main" id="{8D167A0B-AF14-27D8-ABCC-DF536907FA45}"/>
              </a:ext>
            </a:extLst>
          </p:cNvPr>
          <p:cNvSpPr/>
          <p:nvPr/>
        </p:nvSpPr>
        <p:spPr>
          <a:xfrm>
            <a:off x="776873" y="5192380"/>
            <a:ext cx="636604" cy="516270"/>
          </a:xfrm>
          <a:prstGeom prst="ellipse">
            <a:avLst/>
          </a:pr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b="1" cap="small" dirty="0">
                <a:solidFill>
                  <a:schemeClr val="bg1"/>
                </a:solidFill>
              </a:rPr>
              <a:t>2</a:t>
            </a:r>
          </a:p>
        </p:txBody>
      </p:sp>
      <p:sp>
        <p:nvSpPr>
          <p:cNvPr id="6" name="Rettangolo 5">
            <a:extLst>
              <a:ext uri="{FF2B5EF4-FFF2-40B4-BE49-F238E27FC236}">
                <a16:creationId xmlns:a16="http://schemas.microsoft.com/office/drawing/2014/main" id="{A45E7C04-E5E0-E7E3-A91C-6DBC667BC774}"/>
              </a:ext>
            </a:extLst>
          </p:cNvPr>
          <p:cNvSpPr/>
          <p:nvPr/>
        </p:nvSpPr>
        <p:spPr>
          <a:xfrm>
            <a:off x="2034399" y="4026273"/>
            <a:ext cx="5779403" cy="538609"/>
          </a:xfrm>
          <a:prstGeom prst="rect">
            <a:avLst/>
          </a:prstGeom>
        </p:spPr>
        <p:txBody>
          <a:bodyPr wrap="none">
            <a:spAutoFit/>
          </a:bodyPr>
          <a:lstStyle/>
          <a:p>
            <a:pPr marL="0" lvl="1" algn="just">
              <a:spcAft>
                <a:spcPts val="600"/>
              </a:spcAft>
              <a:buClr>
                <a:srgbClr val="007D57"/>
              </a:buClr>
            </a:pPr>
            <a:endParaRPr lang="it-IT" sz="1200" b="1" dirty="0">
              <a:solidFill>
                <a:srgbClr val="007D57"/>
              </a:solidFill>
              <a:cs typeface="Arial" panose="020B0604020202020204" pitchFamily="34" charset="0"/>
            </a:endParaRPr>
          </a:p>
          <a:p>
            <a:pPr marL="0" lvl="1" algn="just">
              <a:spcAft>
                <a:spcPts val="600"/>
              </a:spcAft>
              <a:buClr>
                <a:srgbClr val="007D57"/>
              </a:buClr>
            </a:pPr>
            <a:r>
              <a:rPr lang="it-IT" sz="1200" b="1" dirty="0">
                <a:solidFill>
                  <a:srgbClr val="007D57"/>
                </a:solidFill>
                <a:cs typeface="Arial" panose="020B0604020202020204" pitchFamily="34" charset="0"/>
              </a:rPr>
              <a:t>Incremento della percentuale garantita</a:t>
            </a:r>
            <a:r>
              <a:rPr lang="it-IT" sz="1200" dirty="0">
                <a:cs typeface="Arial" panose="020B0604020202020204" pitchFamily="34" charset="0"/>
              </a:rPr>
              <a:t> dal Fondo su operatività </a:t>
            </a:r>
            <a:r>
              <a:rPr lang="it-IT" sz="1200" i="1" dirty="0" err="1">
                <a:cs typeface="Arial" panose="020B0604020202020204" pitchFamily="34" charset="0"/>
              </a:rPr>
              <a:t>loan</a:t>
            </a:r>
            <a:r>
              <a:rPr lang="it-IT" sz="1200" i="1" dirty="0">
                <a:cs typeface="Arial" panose="020B0604020202020204" pitchFamily="34" charset="0"/>
              </a:rPr>
              <a:t> by </a:t>
            </a:r>
            <a:r>
              <a:rPr lang="it-IT" sz="1200" i="1" dirty="0" err="1">
                <a:cs typeface="Arial" panose="020B0604020202020204" pitchFamily="34" charset="0"/>
              </a:rPr>
              <a:t>loan</a:t>
            </a:r>
            <a:endParaRPr lang="it-IT" sz="1200" i="1" dirty="0">
              <a:cs typeface="Arial" panose="020B0604020202020204" pitchFamily="34" charset="0"/>
            </a:endParaRPr>
          </a:p>
        </p:txBody>
      </p:sp>
    </p:spTree>
    <p:extLst>
      <p:ext uri="{BB962C8B-B14F-4D97-AF65-F5344CB8AC3E}">
        <p14:creationId xmlns:p14="http://schemas.microsoft.com/office/powerpoint/2010/main" val="178847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4D6B4-48A1-A64F-4C5C-B6A20E4AD8C2}"/>
            </a:ext>
          </a:extLst>
        </p:cNvPr>
        <p:cNvGrpSpPr/>
        <p:nvPr/>
      </p:nvGrpSpPr>
      <p:grpSpPr>
        <a:xfrm>
          <a:off x="0" y="0"/>
          <a:ext cx="0" cy="0"/>
          <a:chOff x="0" y="0"/>
          <a:chExt cx="0" cy="0"/>
        </a:xfrm>
      </p:grpSpPr>
      <p:sp>
        <p:nvSpPr>
          <p:cNvPr id="17410" name="Segnaposto numero diapositiva 1">
            <a:extLst>
              <a:ext uri="{FF2B5EF4-FFF2-40B4-BE49-F238E27FC236}">
                <a16:creationId xmlns:a16="http://schemas.microsoft.com/office/drawing/2014/main" id="{F4E1A405-EF1D-BDB7-F709-8823C7B493EA}"/>
              </a:ext>
            </a:extLst>
          </p:cNvPr>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a:extLst>
              <a:ext uri="{FF2B5EF4-FFF2-40B4-BE49-F238E27FC236}">
                <a16:creationId xmlns:a16="http://schemas.microsoft.com/office/drawing/2014/main" id="{4BA4FB22-6028-F606-1F06-CF136FA0FEDB}"/>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a:extLst>
              <a:ext uri="{FF2B5EF4-FFF2-40B4-BE49-F238E27FC236}">
                <a16:creationId xmlns:a16="http://schemas.microsoft.com/office/drawing/2014/main" id="{9C8CE9AB-0204-0EC7-7DBD-A6238997CE5B}"/>
              </a:ext>
            </a:extLst>
          </p:cNvPr>
          <p:cNvGrpSpPr>
            <a:grpSpLocks/>
          </p:cNvGrpSpPr>
          <p:nvPr/>
        </p:nvGrpSpPr>
        <p:grpSpPr bwMode="auto">
          <a:xfrm>
            <a:off x="0" y="0"/>
            <a:ext cx="287338" cy="6884988"/>
            <a:chOff x="0" y="0"/>
            <a:chExt cx="287338" cy="6884988"/>
          </a:xfrm>
        </p:grpSpPr>
        <p:sp>
          <p:nvSpPr>
            <p:cNvPr id="20" name="Rettangolo 19">
              <a:extLst>
                <a:ext uri="{FF2B5EF4-FFF2-40B4-BE49-F238E27FC236}">
                  <a16:creationId xmlns:a16="http://schemas.microsoft.com/office/drawing/2014/main" id="{8074A060-C068-925D-3639-580D6E52E677}"/>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a:extLst>
                <a:ext uri="{FF2B5EF4-FFF2-40B4-BE49-F238E27FC236}">
                  <a16:creationId xmlns:a16="http://schemas.microsoft.com/office/drawing/2014/main" id="{5E1CD3D0-F952-F325-2760-E92513477D8E}"/>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a:extLst>
              <a:ext uri="{FF2B5EF4-FFF2-40B4-BE49-F238E27FC236}">
                <a16:creationId xmlns:a16="http://schemas.microsoft.com/office/drawing/2014/main" id="{7C455235-55B4-2867-5405-7788DF0D9EB8}"/>
              </a:ext>
            </a:extLst>
          </p:cNvPr>
          <p:cNvGrpSpPr/>
          <p:nvPr/>
        </p:nvGrpSpPr>
        <p:grpSpPr>
          <a:xfrm>
            <a:off x="150791" y="790993"/>
            <a:ext cx="6900863" cy="112047"/>
            <a:chOff x="150791" y="790993"/>
            <a:chExt cx="6900863" cy="112047"/>
          </a:xfrm>
        </p:grpSpPr>
        <p:sp>
          <p:nvSpPr>
            <p:cNvPr id="24" name="Rettangolo 23">
              <a:extLst>
                <a:ext uri="{FF2B5EF4-FFF2-40B4-BE49-F238E27FC236}">
                  <a16:creationId xmlns:a16="http://schemas.microsoft.com/office/drawing/2014/main" id="{203684A9-0A1F-386F-072F-8FFF38C16DE0}"/>
                </a:ext>
              </a:extLst>
            </p:cNvPr>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a:extLst>
                <a:ext uri="{FF2B5EF4-FFF2-40B4-BE49-F238E27FC236}">
                  <a16:creationId xmlns:a16="http://schemas.microsoft.com/office/drawing/2014/main" id="{DC803C06-57B8-D783-D4B9-11072F417B72}"/>
                </a:ext>
              </a:extLst>
            </p:cNvPr>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31">
            <a:extLst>
              <a:ext uri="{FF2B5EF4-FFF2-40B4-BE49-F238E27FC236}">
                <a16:creationId xmlns:a16="http://schemas.microsoft.com/office/drawing/2014/main" id="{D593AF7D-0E76-C639-C7CA-50E230D8175E}"/>
              </a:ext>
            </a:extLst>
          </p:cNvPr>
          <p:cNvSpPr txBox="1"/>
          <p:nvPr/>
        </p:nvSpPr>
        <p:spPr>
          <a:xfrm>
            <a:off x="655086" y="369710"/>
            <a:ext cx="6005146"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FONDO DI GARANZIA PER LE PMI – FOCUS CONFIDI</a:t>
            </a:r>
          </a:p>
        </p:txBody>
      </p:sp>
      <p:sp>
        <p:nvSpPr>
          <p:cNvPr id="4" name="Google Shape;546;g29c6ff5d21a_0_465">
            <a:extLst>
              <a:ext uri="{FF2B5EF4-FFF2-40B4-BE49-F238E27FC236}">
                <a16:creationId xmlns:a16="http://schemas.microsoft.com/office/drawing/2014/main" id="{7971D119-1072-04B2-88FE-76697238E38C}"/>
              </a:ext>
            </a:extLst>
          </p:cNvPr>
          <p:cNvSpPr txBox="1">
            <a:spLocks noGrp="1"/>
          </p:cNvSpPr>
          <p:nvPr>
            <p:ph type="title"/>
          </p:nvPr>
        </p:nvSpPr>
        <p:spPr>
          <a:xfrm>
            <a:off x="533400" y="1149350"/>
            <a:ext cx="7640100" cy="723900"/>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it-IT" sz="2025" dirty="0"/>
              <a:t>La Sottosezioni CDP - CONFIDI</a:t>
            </a:r>
            <a:endParaRPr sz="2025" dirty="0"/>
          </a:p>
        </p:txBody>
      </p:sp>
      <p:sp>
        <p:nvSpPr>
          <p:cNvPr id="5" name="CasellaDiTesto 4">
            <a:extLst>
              <a:ext uri="{FF2B5EF4-FFF2-40B4-BE49-F238E27FC236}">
                <a16:creationId xmlns:a16="http://schemas.microsoft.com/office/drawing/2014/main" id="{43ECC9C8-0A67-4222-69D8-8363FA80395A}"/>
              </a:ext>
            </a:extLst>
          </p:cNvPr>
          <p:cNvSpPr txBox="1"/>
          <p:nvPr/>
        </p:nvSpPr>
        <p:spPr>
          <a:xfrm>
            <a:off x="533400" y="1826620"/>
            <a:ext cx="8077200" cy="2504468"/>
          </a:xfrm>
          <a:prstGeom prst="rect">
            <a:avLst/>
          </a:prstGeom>
          <a:noFill/>
          <a:ln w="19050">
            <a:noFill/>
          </a:ln>
        </p:spPr>
        <p:txBody>
          <a:bodyPr wrap="square">
            <a:spAutoFit/>
          </a:bodyPr>
          <a:lstStyle/>
          <a:p>
            <a:pPr marL="179388" indent="-179388" algn="just">
              <a:lnSpc>
                <a:spcPct val="110000"/>
              </a:lnSpc>
              <a:spcBef>
                <a:spcPts val="600"/>
              </a:spcBef>
              <a:spcAft>
                <a:spcPts val="600"/>
              </a:spcAft>
              <a:buFont typeface="Arial" panose="020B0604020202020204" pitchFamily="34" charset="0"/>
              <a:buChar char="•"/>
            </a:pPr>
            <a:r>
              <a:rPr lang="it-IT" sz="1400" dirty="0"/>
              <a:t>  Sono state costituite 4 Sottosezioni CDP – Confidi  per un apporto complessivo di risorse al         Fondo pari a euro 2,5 mln</a:t>
            </a:r>
          </a:p>
          <a:p>
            <a:pPr marL="179388" indent="-179388" algn="just">
              <a:lnSpc>
                <a:spcPct val="110000"/>
              </a:lnSpc>
              <a:spcBef>
                <a:spcPts val="600"/>
              </a:spcBef>
              <a:spcAft>
                <a:spcPts val="600"/>
              </a:spcAft>
              <a:buFont typeface="Arial" panose="020B0604020202020204" pitchFamily="34" charset="0"/>
              <a:buChar char="•"/>
            </a:pPr>
            <a:endParaRPr lang="it-IT" sz="1400" dirty="0"/>
          </a:p>
          <a:p>
            <a:pPr marL="285750" indent="-285750" algn="just">
              <a:lnSpc>
                <a:spcPct val="110000"/>
              </a:lnSpc>
              <a:spcAft>
                <a:spcPts val="600"/>
              </a:spcAft>
              <a:buFont typeface="Arial" panose="020B0604020202020204" pitchFamily="34" charset="0"/>
              <a:buChar char="•"/>
            </a:pPr>
            <a:r>
              <a:rPr lang="it-IT" sz="1400" i="0" dirty="0">
                <a:effectLst/>
              </a:rPr>
              <a:t>Le sotto-sezioni intervengono </a:t>
            </a:r>
            <a:r>
              <a:rPr lang="it-IT" sz="1400" dirty="0"/>
              <a:t>in favore delle operazioni presentate dai 4 soggetti garanti</a:t>
            </a:r>
            <a:r>
              <a:rPr lang="it-IT" sz="1400" i="0" dirty="0">
                <a:effectLst/>
              </a:rPr>
              <a:t> andando a finanziare l’incremento della copertura ordinaria del Fondo fino al massimo consentito dalla normativa vigente.</a:t>
            </a:r>
          </a:p>
          <a:p>
            <a:pPr algn="just">
              <a:lnSpc>
                <a:spcPct val="110000"/>
              </a:lnSpc>
              <a:spcBef>
                <a:spcPts val="600"/>
              </a:spcBef>
              <a:spcAft>
                <a:spcPts val="600"/>
              </a:spcAft>
            </a:pPr>
            <a:endParaRPr lang="it-IT" sz="1400" b="1" u="sng" dirty="0">
              <a:solidFill>
                <a:srgbClr val="D52B1E"/>
              </a:solidFill>
            </a:endParaRPr>
          </a:p>
          <a:p>
            <a:pPr marL="179388" indent="-179388" algn="just">
              <a:lnSpc>
                <a:spcPct val="110000"/>
              </a:lnSpc>
              <a:spcBef>
                <a:spcPts val="600"/>
              </a:spcBef>
              <a:spcAft>
                <a:spcPts val="600"/>
              </a:spcAft>
              <a:buFont typeface="Arial" panose="020B0604020202020204" pitchFamily="34" charset="0"/>
              <a:buChar char="•"/>
            </a:pPr>
            <a:endParaRPr lang="it-IT" sz="1400" dirty="0"/>
          </a:p>
        </p:txBody>
      </p:sp>
      <p:sp>
        <p:nvSpPr>
          <p:cNvPr id="7" name="CasellaDiTesto 6">
            <a:extLst>
              <a:ext uri="{FF2B5EF4-FFF2-40B4-BE49-F238E27FC236}">
                <a16:creationId xmlns:a16="http://schemas.microsoft.com/office/drawing/2014/main" id="{A4B7570B-9B3E-25A0-39DF-8BAE20AAB6E7}"/>
              </a:ext>
            </a:extLst>
          </p:cNvPr>
          <p:cNvSpPr txBox="1"/>
          <p:nvPr/>
        </p:nvSpPr>
        <p:spPr>
          <a:xfrm>
            <a:off x="1066687" y="4559342"/>
            <a:ext cx="7321737" cy="307777"/>
          </a:xfrm>
          <a:prstGeom prst="rect">
            <a:avLst/>
          </a:prstGeom>
          <a:noFill/>
          <a:ln w="19050">
            <a:solidFill>
              <a:srgbClr val="D52B1E"/>
            </a:solidFill>
          </a:ln>
        </p:spPr>
        <p:txBody>
          <a:bodyPr wrap="square">
            <a:spAutoFit/>
          </a:bodyPr>
          <a:lstStyle/>
          <a:p>
            <a:pPr algn="ctr" eaLnBrk="1" fontAlgn="auto" hangingPunct="1">
              <a:spcBef>
                <a:spcPts val="0"/>
              </a:spcBef>
              <a:spcAft>
                <a:spcPts val="0"/>
              </a:spcAft>
            </a:pPr>
            <a:r>
              <a:rPr lang="it-IT" sz="1400" b="1" i="1" dirty="0">
                <a:solidFill>
                  <a:prstClr val="black"/>
                </a:solidFill>
                <a:latin typeface="Calibri" panose="020F0502020204030204"/>
              </a:rPr>
              <a:t>Le sotto-sezioni sono operative dall’8 maggio 2023. </a:t>
            </a:r>
          </a:p>
        </p:txBody>
      </p:sp>
    </p:spTree>
    <p:extLst>
      <p:ext uri="{BB962C8B-B14F-4D97-AF65-F5344CB8AC3E}">
        <p14:creationId xmlns:p14="http://schemas.microsoft.com/office/powerpoint/2010/main" val="31496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1"/>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p:cNvGrpSpPr>
            <a:grpSpLocks/>
          </p:cNvGrpSpPr>
          <p:nvPr/>
        </p:nvGrpSpPr>
        <p:grpSpPr bwMode="auto">
          <a:xfrm>
            <a:off x="0" y="0"/>
            <a:ext cx="287338" cy="6884988"/>
            <a:chOff x="0" y="0"/>
            <a:chExt cx="287338" cy="6884988"/>
          </a:xfrm>
        </p:grpSpPr>
        <p:sp>
          <p:nvSpPr>
            <p:cNvPr id="20" name="Rettangolo 19"/>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p:cNvGrpSpPr/>
          <p:nvPr/>
        </p:nvGrpSpPr>
        <p:grpSpPr>
          <a:xfrm>
            <a:off x="150791" y="790993"/>
            <a:ext cx="6900863" cy="112047"/>
            <a:chOff x="150791" y="790993"/>
            <a:chExt cx="6900863" cy="112047"/>
          </a:xfrm>
        </p:grpSpPr>
        <p:sp>
          <p:nvSpPr>
            <p:cNvPr id="24" name="Rettangolo 23"/>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Freccia destra con strisce 9">
            <a:extLst>
              <a:ext uri="{FF2B5EF4-FFF2-40B4-BE49-F238E27FC236}">
                <a16:creationId xmlns:a16="http://schemas.microsoft.com/office/drawing/2014/main" id="{5BD42363-43E0-13BF-9251-8F1F6176CEED}"/>
              </a:ext>
            </a:extLst>
          </p:cNvPr>
          <p:cNvSpPr/>
          <p:nvPr/>
        </p:nvSpPr>
        <p:spPr>
          <a:xfrm>
            <a:off x="879042" y="2938370"/>
            <a:ext cx="1013022" cy="681010"/>
          </a:xfrm>
          <a:prstGeom prst="stripedRightArrow">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hape 270">
            <a:extLst>
              <a:ext uri="{FF2B5EF4-FFF2-40B4-BE49-F238E27FC236}">
                <a16:creationId xmlns:a16="http://schemas.microsoft.com/office/drawing/2014/main" id="{3D8FAAF9-13DA-7F8D-68C3-897C0E85842D}"/>
              </a:ext>
            </a:extLst>
          </p:cNvPr>
          <p:cNvSpPr/>
          <p:nvPr/>
        </p:nvSpPr>
        <p:spPr bwMode="auto">
          <a:xfrm>
            <a:off x="2047975" y="2813568"/>
            <a:ext cx="6052417" cy="1047480"/>
          </a:xfrm>
          <a:prstGeom prst="roundRect">
            <a:avLst/>
          </a:prstGeom>
          <a:noFill/>
          <a:ln w="38100" cap="flat" cmpd="sng">
            <a:solidFill>
              <a:srgbClr val="FFFFFF"/>
            </a:solidFill>
            <a:prstDash val="solid"/>
            <a:round/>
            <a:headEnd type="none" w="med" len="med"/>
            <a:tailEnd type="none" w="med" len="med"/>
          </a:ln>
        </p:spPr>
        <p:txBody>
          <a:bodyPr spcFirstLastPara="1" lIns="91425" tIns="91425" rIns="91425" bIns="91425" anchor="ctr"/>
          <a:lstStyle/>
          <a:p>
            <a:r>
              <a:rPr lang="it-IT" b="1" dirty="0">
                <a:latin typeface="Calibri" pitchFamily="34" charset="0"/>
              </a:rPr>
              <a:t>ASSISTENZA ED EDUCAZIONE FINANZIARIA</a:t>
            </a:r>
          </a:p>
          <a:p>
            <a:pPr algn="ctr">
              <a:spcBef>
                <a:spcPts val="0"/>
              </a:spcBef>
              <a:spcAft>
                <a:spcPts val="0"/>
              </a:spcAft>
              <a:defRPr/>
            </a:pPr>
            <a:endParaRPr lang="it-IT" b="1" dirty="0">
              <a:solidFill>
                <a:srgbClr val="FFFFFF"/>
              </a:solidFill>
              <a:latin typeface="Roboto"/>
              <a:ea typeface="Roboto"/>
              <a:cs typeface="Roboto"/>
              <a:sym typeface="Roboto"/>
            </a:endParaRPr>
          </a:p>
        </p:txBody>
      </p:sp>
      <p:sp>
        <p:nvSpPr>
          <p:cNvPr id="13" name="Shape 270">
            <a:extLst>
              <a:ext uri="{FF2B5EF4-FFF2-40B4-BE49-F238E27FC236}">
                <a16:creationId xmlns:a16="http://schemas.microsoft.com/office/drawing/2014/main" id="{94041001-65B3-6656-7A68-11F29FC3A6A7}"/>
              </a:ext>
            </a:extLst>
          </p:cNvPr>
          <p:cNvSpPr/>
          <p:nvPr/>
        </p:nvSpPr>
        <p:spPr bwMode="auto">
          <a:xfrm>
            <a:off x="2047976" y="3032743"/>
            <a:ext cx="6344194" cy="1692401"/>
          </a:xfrm>
          <a:prstGeom prst="roundRect">
            <a:avLst/>
          </a:prstGeom>
          <a:noFill/>
          <a:ln w="38100" cap="flat" cmpd="sng">
            <a:solidFill>
              <a:srgbClr val="FFFFFF"/>
            </a:solidFill>
            <a:prstDash val="solid"/>
            <a:round/>
            <a:headEnd type="none" w="med" len="med"/>
            <a:tailEnd type="none" w="med" len="med"/>
          </a:ln>
        </p:spPr>
        <p:txBody>
          <a:bodyPr spcFirstLastPara="1" lIns="91425" tIns="91425" rIns="91425" bIns="91425" anchor="ctr"/>
          <a:lstStyle/>
          <a:p>
            <a:endParaRPr lang="it-IT" b="1" dirty="0">
              <a:solidFill>
                <a:srgbClr val="FFFFFF"/>
              </a:solidFill>
              <a:latin typeface="Roboto"/>
              <a:ea typeface="Roboto"/>
              <a:cs typeface="Roboto"/>
              <a:sym typeface="Roboto"/>
            </a:endParaRPr>
          </a:p>
        </p:txBody>
      </p:sp>
      <p:sp>
        <p:nvSpPr>
          <p:cNvPr id="14" name="Freccia destra con strisce 13">
            <a:extLst>
              <a:ext uri="{FF2B5EF4-FFF2-40B4-BE49-F238E27FC236}">
                <a16:creationId xmlns:a16="http://schemas.microsoft.com/office/drawing/2014/main" id="{512E12BC-9D87-9FF9-2C27-14FF268B96B2}"/>
              </a:ext>
            </a:extLst>
          </p:cNvPr>
          <p:cNvSpPr/>
          <p:nvPr/>
        </p:nvSpPr>
        <p:spPr>
          <a:xfrm>
            <a:off x="879042" y="4995654"/>
            <a:ext cx="1013022" cy="681010"/>
          </a:xfrm>
          <a:prstGeom prst="stripedRightArrow">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hape 270">
            <a:extLst>
              <a:ext uri="{FF2B5EF4-FFF2-40B4-BE49-F238E27FC236}">
                <a16:creationId xmlns:a16="http://schemas.microsoft.com/office/drawing/2014/main" id="{0F5333D4-D1A1-AEC2-BFFF-CB1D9B721A69}"/>
              </a:ext>
            </a:extLst>
          </p:cNvPr>
          <p:cNvSpPr/>
          <p:nvPr/>
        </p:nvSpPr>
        <p:spPr bwMode="auto">
          <a:xfrm>
            <a:off x="2047976" y="4944319"/>
            <a:ext cx="6605560" cy="1148977"/>
          </a:xfrm>
          <a:prstGeom prst="roundRect">
            <a:avLst/>
          </a:prstGeom>
          <a:noFill/>
          <a:ln w="38100" cap="flat" cmpd="sng">
            <a:solidFill>
              <a:srgbClr val="FFFFFF"/>
            </a:solidFill>
            <a:prstDash val="solid"/>
            <a:round/>
            <a:headEnd type="none" w="med" len="med"/>
            <a:tailEnd type="none" w="med" len="med"/>
          </a:ln>
        </p:spPr>
        <p:txBody>
          <a:bodyPr spcFirstLastPara="1" lIns="91425" tIns="91425" rIns="91425" bIns="91425" anchor="ctr"/>
          <a:lstStyle/>
          <a:p>
            <a:r>
              <a:rPr lang="it-IT" b="1" dirty="0">
                <a:latin typeface="Calibri" pitchFamily="34" charset="0"/>
              </a:rPr>
              <a:t>VEICOLO DELLE AZIONI PUBBLICHE DI SOSTEGNO ALL’ACCESSO AL CREDITO DELLE PMI </a:t>
            </a:r>
          </a:p>
          <a:p>
            <a:endParaRPr lang="it-IT" b="1" dirty="0">
              <a:solidFill>
                <a:srgbClr val="FFFFFF"/>
              </a:solidFill>
              <a:latin typeface="Roboto"/>
              <a:ea typeface="Roboto"/>
              <a:cs typeface="Roboto"/>
              <a:sym typeface="Roboto"/>
            </a:endParaRPr>
          </a:p>
        </p:txBody>
      </p:sp>
      <p:pic>
        <p:nvPicPr>
          <p:cNvPr id="2" name="Immagine 2">
            <a:extLst>
              <a:ext uri="{FF2B5EF4-FFF2-40B4-BE49-F238E27FC236}">
                <a16:creationId xmlns:a16="http://schemas.microsoft.com/office/drawing/2014/main" id="{B6BA7D68-EFDE-67AC-9572-1312140744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4028" y="1157286"/>
            <a:ext cx="1784709" cy="13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31CBF2D5-7480-341C-A94A-6DA0D93F9D45}"/>
              </a:ext>
            </a:extLst>
          </p:cNvPr>
          <p:cNvSpPr txBox="1"/>
          <p:nvPr/>
        </p:nvSpPr>
        <p:spPr>
          <a:xfrm>
            <a:off x="1557619" y="1492522"/>
            <a:ext cx="4382533" cy="923330"/>
          </a:xfrm>
          <a:prstGeom prst="rect">
            <a:avLst/>
          </a:prstGeom>
          <a:noFill/>
        </p:spPr>
        <p:txBody>
          <a:bodyPr wrap="square" rtlCol="0">
            <a:spAutoFit/>
          </a:bodyPr>
          <a:lstStyle/>
          <a:p>
            <a:r>
              <a:rPr lang="it-IT" b="1" dirty="0"/>
              <a:t>SOSTEGNO DEI CONFIDI ALLE PMI</a:t>
            </a:r>
          </a:p>
          <a:p>
            <a:endParaRPr lang="it-IT" b="1" dirty="0"/>
          </a:p>
          <a:p>
            <a:r>
              <a:rPr lang="it-IT" b="1" dirty="0"/>
              <a:t>2 DIRETTRICI PRINCIPALI</a:t>
            </a:r>
          </a:p>
        </p:txBody>
      </p:sp>
    </p:spTree>
    <p:extLst>
      <p:ext uri="{BB962C8B-B14F-4D97-AF65-F5344CB8AC3E}">
        <p14:creationId xmlns:p14="http://schemas.microsoft.com/office/powerpoint/2010/main" val="57082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887982-20D7-6B42-AF43-E69C3093B821}"/>
              </a:ext>
            </a:extLst>
          </p:cNvPr>
          <p:cNvSpPr>
            <a:spLocks noGrp="1"/>
          </p:cNvSpPr>
          <p:nvPr>
            <p:ph type="title"/>
          </p:nvPr>
        </p:nvSpPr>
        <p:spPr>
          <a:xfrm>
            <a:off x="457200" y="836712"/>
            <a:ext cx="8075240" cy="1800200"/>
          </a:xfrm>
        </p:spPr>
        <p:txBody>
          <a:bodyPr/>
          <a:lstStyle/>
          <a:p>
            <a:r>
              <a:rPr lang="it-IT" sz="2800" b="1" dirty="0">
                <a:solidFill>
                  <a:srgbClr val="32A440"/>
                </a:solidFill>
                <a:latin typeface="Tahoma" panose="020B0604030504040204" pitchFamily="34" charset="0"/>
                <a:ea typeface="Tahoma" panose="020B0604030504040204" pitchFamily="34" charset="0"/>
                <a:cs typeface="Tahoma" panose="020B0604030504040204" pitchFamily="34" charset="0"/>
              </a:rPr>
              <a:t>EDUCAZIONE FINANZIARIA</a:t>
            </a:r>
            <a:br>
              <a:rPr lang="it-IT" sz="2800" dirty="0">
                <a:latin typeface="Tahoma" panose="020B0604030504040204" pitchFamily="34" charset="0"/>
                <a:ea typeface="Tahoma" panose="020B0604030504040204" pitchFamily="34" charset="0"/>
                <a:cs typeface="Tahoma" panose="020B0604030504040204" pitchFamily="34" charset="0"/>
              </a:rPr>
            </a:br>
            <a:br>
              <a:rPr lang="it-IT" sz="2800" b="1" dirty="0">
                <a:latin typeface="Tahoma" panose="020B0604030504040204" pitchFamily="34" charset="0"/>
                <a:ea typeface="Tahoma" panose="020B0604030504040204" pitchFamily="34" charset="0"/>
                <a:cs typeface="Tahoma" panose="020B0604030504040204" pitchFamily="34" charset="0"/>
              </a:rPr>
            </a:br>
            <a:r>
              <a:rPr lang="it-IT" sz="1600" b="1" dirty="0">
                <a:latin typeface="Tahoma" panose="020B0604030504040204" pitchFamily="34" charset="0"/>
                <a:ea typeface="Tahoma" panose="020B0604030504040204" pitchFamily="34" charset="0"/>
                <a:cs typeface="Tahoma" panose="020B0604030504040204" pitchFamily="34" charset="0"/>
              </a:rPr>
              <a:t>La tematica dell’educazione finanziaria assume un rilievo centrale sia a livello di singola impresa che a livello di sistema del credito</a:t>
            </a:r>
          </a:p>
        </p:txBody>
      </p:sp>
      <p:sp>
        <p:nvSpPr>
          <p:cNvPr id="3" name="Segnaposto contenuto 2">
            <a:extLst>
              <a:ext uri="{FF2B5EF4-FFF2-40B4-BE49-F238E27FC236}">
                <a16:creationId xmlns:a16="http://schemas.microsoft.com/office/drawing/2014/main" id="{A2AD4092-AEB2-3F35-95CF-AFCBBBFDB5BC}"/>
              </a:ext>
            </a:extLst>
          </p:cNvPr>
          <p:cNvSpPr>
            <a:spLocks noGrp="1"/>
          </p:cNvSpPr>
          <p:nvPr>
            <p:ph idx="1"/>
          </p:nvPr>
        </p:nvSpPr>
        <p:spPr>
          <a:xfrm>
            <a:off x="611560" y="2348880"/>
            <a:ext cx="8075240" cy="3816424"/>
          </a:xfrm>
        </p:spPr>
        <p:txBody>
          <a:bodyPr/>
          <a:lstStyle/>
          <a:p>
            <a:pPr marL="0" indent="0">
              <a:buNone/>
            </a:pPr>
            <a:endParaRPr lang="it-IT" sz="1200" dirty="0"/>
          </a:p>
          <a:p>
            <a:pPr marL="0" indent="0">
              <a:buNone/>
            </a:pPr>
            <a:endParaRPr lang="it-IT" sz="1200" dirty="0"/>
          </a:p>
          <a:p>
            <a:pPr marL="0" indent="0">
              <a:buNone/>
            </a:pPr>
            <a:r>
              <a:rPr lang="it-IT" sz="1800" dirty="0"/>
              <a:t>Ambiti strategici dell’educazione finanziaria</a:t>
            </a:r>
          </a:p>
          <a:p>
            <a:pPr marL="0" indent="0">
              <a:buNone/>
            </a:pPr>
            <a:endParaRPr lang="it-IT" sz="1200" dirty="0"/>
          </a:p>
          <a:p>
            <a:pPr marL="0" indent="0">
              <a:buNone/>
            </a:pPr>
            <a:r>
              <a:rPr lang="it-IT" sz="1200" dirty="0"/>
              <a:t>                                 </a:t>
            </a:r>
            <a:r>
              <a:rPr lang="it-IT" sz="1600" b="1" dirty="0"/>
              <a:t>Conoscenze di base e strumenti principali per la gestione finanziari dell’impresa</a:t>
            </a:r>
          </a:p>
          <a:p>
            <a:pPr marL="0" indent="0">
              <a:buNone/>
            </a:pPr>
            <a:r>
              <a:rPr lang="it-IT" sz="1600" b="1" dirty="0"/>
              <a:t>                         di base e strumenti principali per la gestione finanziaria dell’impresa</a:t>
            </a:r>
          </a:p>
          <a:p>
            <a:pPr marL="0" indent="0">
              <a:buNone/>
            </a:pPr>
            <a:endParaRPr lang="it-IT" sz="1600" b="1" dirty="0"/>
          </a:p>
          <a:p>
            <a:pPr>
              <a:buClr>
                <a:srgbClr val="0070C0"/>
              </a:buClr>
              <a:buFont typeface="Wingdings" panose="05000000000000000000" pitchFamily="2" charset="2"/>
              <a:buChar char="ü"/>
            </a:pPr>
            <a:r>
              <a:rPr lang="it-IT" sz="1800" dirty="0"/>
              <a:t>conoscenze sulla gestione degli equilibri economico-finanziari aziendali</a:t>
            </a:r>
          </a:p>
          <a:p>
            <a:pPr>
              <a:buClr>
                <a:srgbClr val="0070C0"/>
              </a:buClr>
              <a:buFont typeface="Wingdings" panose="05000000000000000000" pitchFamily="2" charset="2"/>
              <a:buChar char="ü"/>
            </a:pPr>
            <a:r>
              <a:rPr lang="it-IT" sz="1800" dirty="0"/>
              <a:t> la pianificazione della liquidità</a:t>
            </a:r>
          </a:p>
          <a:p>
            <a:pPr>
              <a:buClr>
                <a:srgbClr val="0070C0"/>
              </a:buClr>
              <a:buFont typeface="Wingdings" panose="05000000000000000000" pitchFamily="2" charset="2"/>
              <a:buChar char="ü"/>
            </a:pPr>
            <a:r>
              <a:rPr lang="it-IT" sz="1800" dirty="0"/>
              <a:t>la valutazione degli investimenti</a:t>
            </a:r>
          </a:p>
          <a:p>
            <a:pPr>
              <a:buClr>
                <a:srgbClr val="0070C0"/>
              </a:buClr>
              <a:buFont typeface="Wingdings" panose="05000000000000000000" pitchFamily="2" charset="2"/>
              <a:buChar char="ü"/>
            </a:pPr>
            <a:r>
              <a:rPr lang="it-IT" sz="1800" dirty="0"/>
              <a:t>elaborazione di business plan </a:t>
            </a:r>
          </a:p>
        </p:txBody>
      </p:sp>
      <p:sp>
        <p:nvSpPr>
          <p:cNvPr id="4" name="Segnaposto numero diapositiva 3">
            <a:extLst>
              <a:ext uri="{FF2B5EF4-FFF2-40B4-BE49-F238E27FC236}">
                <a16:creationId xmlns:a16="http://schemas.microsoft.com/office/drawing/2014/main" id="{A9161A43-C0ED-6F71-D0DA-2B92458AB271}"/>
              </a:ext>
            </a:extLst>
          </p:cNvPr>
          <p:cNvSpPr>
            <a:spLocks noGrp="1"/>
          </p:cNvSpPr>
          <p:nvPr>
            <p:ph type="sldNum" sz="quarter" idx="12"/>
          </p:nvPr>
        </p:nvSpPr>
        <p:spPr/>
        <p:txBody>
          <a:bodyPr/>
          <a:lstStyle/>
          <a:p>
            <a:fld id="{5D81E844-9770-4F63-9276-2632498B68E2}" type="slidenum">
              <a:rPr lang="it-IT" altLang="it-IT" smtClean="0"/>
              <a:pPr/>
              <a:t>3</a:t>
            </a:fld>
            <a:endParaRPr lang="it-IT" altLang="it-IT"/>
          </a:p>
        </p:txBody>
      </p:sp>
      <p:pic>
        <p:nvPicPr>
          <p:cNvPr id="5" name="Immagine 4">
            <a:extLst>
              <a:ext uri="{FF2B5EF4-FFF2-40B4-BE49-F238E27FC236}">
                <a16:creationId xmlns:a16="http://schemas.microsoft.com/office/drawing/2014/main" id="{77E1DE67-A70B-4959-0416-28386C58F8E2}"/>
              </a:ext>
            </a:extLst>
          </p:cNvPr>
          <p:cNvPicPr>
            <a:picLocks noChangeAspect="1"/>
          </p:cNvPicPr>
          <p:nvPr/>
        </p:nvPicPr>
        <p:blipFill>
          <a:blip r:embed="rId2"/>
          <a:stretch>
            <a:fillRect/>
          </a:stretch>
        </p:blipFill>
        <p:spPr>
          <a:xfrm>
            <a:off x="755576" y="3212976"/>
            <a:ext cx="1012024" cy="676715"/>
          </a:xfrm>
          <a:prstGeom prst="rect">
            <a:avLst/>
          </a:prstGeom>
        </p:spPr>
      </p:pic>
      <p:grpSp>
        <p:nvGrpSpPr>
          <p:cNvPr id="9" name="Gruppo 43">
            <a:extLst>
              <a:ext uri="{FF2B5EF4-FFF2-40B4-BE49-F238E27FC236}">
                <a16:creationId xmlns:a16="http://schemas.microsoft.com/office/drawing/2014/main" id="{2D8C88E8-360C-7CA7-2263-645638F09506}"/>
              </a:ext>
            </a:extLst>
          </p:cNvPr>
          <p:cNvGrpSpPr>
            <a:grpSpLocks/>
          </p:cNvGrpSpPr>
          <p:nvPr/>
        </p:nvGrpSpPr>
        <p:grpSpPr bwMode="auto">
          <a:xfrm>
            <a:off x="0" y="0"/>
            <a:ext cx="287338" cy="6884988"/>
            <a:chOff x="0" y="0"/>
            <a:chExt cx="287338" cy="6884988"/>
          </a:xfrm>
        </p:grpSpPr>
        <p:sp>
          <p:nvSpPr>
            <p:cNvPr id="10" name="Rettangolo 9">
              <a:extLst>
                <a:ext uri="{FF2B5EF4-FFF2-40B4-BE49-F238E27FC236}">
                  <a16:creationId xmlns:a16="http://schemas.microsoft.com/office/drawing/2014/main" id="{C395B0E2-9466-1937-FF3B-F2211D9A6921}"/>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8C13D7BD-67F0-2FC3-1CFB-1DC8EBC05C6E}"/>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2" name="Rettangolo 11">
            <a:extLst>
              <a:ext uri="{FF2B5EF4-FFF2-40B4-BE49-F238E27FC236}">
                <a16:creationId xmlns:a16="http://schemas.microsoft.com/office/drawing/2014/main" id="{E6C8654C-5D9A-797B-CF84-E26EC55ACA79}"/>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4725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AAD7B-B624-BF9B-EDAF-6A13DC40CDD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3C20988-3371-6D5D-69E4-CA5787EFCD96}"/>
              </a:ext>
            </a:extLst>
          </p:cNvPr>
          <p:cNvSpPr>
            <a:spLocks noGrp="1"/>
          </p:cNvSpPr>
          <p:nvPr>
            <p:ph type="title"/>
          </p:nvPr>
        </p:nvSpPr>
        <p:spPr>
          <a:xfrm>
            <a:off x="457200" y="836712"/>
            <a:ext cx="8075240" cy="1512168"/>
          </a:xfrm>
        </p:spPr>
        <p:txBody>
          <a:bodyPr/>
          <a:lstStyle/>
          <a:p>
            <a:r>
              <a:rPr lang="it-IT" sz="2800" b="1" dirty="0">
                <a:solidFill>
                  <a:srgbClr val="32A440"/>
                </a:solidFill>
                <a:latin typeface="Tahoma" panose="020B0604030504040204" pitchFamily="34" charset="0"/>
                <a:ea typeface="Tahoma" panose="020B0604030504040204" pitchFamily="34" charset="0"/>
                <a:cs typeface="Tahoma" panose="020B0604030504040204" pitchFamily="34" charset="0"/>
              </a:rPr>
              <a:t>EDUCAZIONE FINANZIARIA</a:t>
            </a:r>
            <a:br>
              <a:rPr lang="it-IT" sz="2800" dirty="0">
                <a:latin typeface="Tahoma" panose="020B0604030504040204" pitchFamily="34" charset="0"/>
                <a:ea typeface="Tahoma" panose="020B0604030504040204" pitchFamily="34" charset="0"/>
                <a:cs typeface="Tahoma" panose="020B0604030504040204" pitchFamily="34" charset="0"/>
              </a:rPr>
            </a:br>
            <a:br>
              <a:rPr lang="it-IT" sz="2800" dirty="0">
                <a:latin typeface="Tahoma" panose="020B0604030504040204" pitchFamily="34" charset="0"/>
                <a:ea typeface="Tahoma" panose="020B0604030504040204" pitchFamily="34" charset="0"/>
                <a:cs typeface="Tahoma" panose="020B0604030504040204" pitchFamily="34" charset="0"/>
              </a:rPr>
            </a:br>
            <a:endParaRPr lang="it-IT" sz="16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contenuto 2">
            <a:extLst>
              <a:ext uri="{FF2B5EF4-FFF2-40B4-BE49-F238E27FC236}">
                <a16:creationId xmlns:a16="http://schemas.microsoft.com/office/drawing/2014/main" id="{C5326485-3AA3-4F85-ED35-EE4400BB4EBB}"/>
              </a:ext>
            </a:extLst>
          </p:cNvPr>
          <p:cNvSpPr>
            <a:spLocks noGrp="1"/>
          </p:cNvSpPr>
          <p:nvPr>
            <p:ph idx="1"/>
          </p:nvPr>
        </p:nvSpPr>
        <p:spPr>
          <a:xfrm>
            <a:off x="611560" y="1556792"/>
            <a:ext cx="8075240" cy="4968552"/>
          </a:xfrm>
        </p:spPr>
        <p:txBody>
          <a:bodyPr/>
          <a:lstStyle/>
          <a:p>
            <a:pPr marL="0" indent="0">
              <a:buNone/>
            </a:pPr>
            <a:endParaRPr lang="it-IT" sz="1200" dirty="0"/>
          </a:p>
          <a:p>
            <a:pPr marL="0" indent="0">
              <a:buNone/>
            </a:pPr>
            <a:endParaRPr lang="it-IT" sz="1800" dirty="0"/>
          </a:p>
          <a:p>
            <a:pPr marL="0" indent="0">
              <a:buNone/>
            </a:pPr>
            <a:r>
              <a:rPr lang="it-IT" sz="1800" dirty="0"/>
              <a:t>                                   </a:t>
            </a:r>
            <a:r>
              <a:rPr lang="it-IT" sz="1800" b="1" dirty="0"/>
              <a:t>Rapporti con i soggetti finanziatori </a:t>
            </a:r>
          </a:p>
          <a:p>
            <a:pPr marL="0" indent="0">
              <a:buNone/>
            </a:pPr>
            <a:r>
              <a:rPr lang="it-IT" sz="1600" dirty="0"/>
              <a:t>                           </a:t>
            </a:r>
          </a:p>
          <a:p>
            <a:pPr>
              <a:buClr>
                <a:srgbClr val="0070C0"/>
              </a:buClr>
              <a:buFont typeface="Wingdings" panose="05000000000000000000" pitchFamily="2" charset="2"/>
              <a:buChar char="ü"/>
            </a:pPr>
            <a:r>
              <a:rPr lang="it-IT" sz="1800" dirty="0"/>
              <a:t>strumenti per migliorare il dialogo tra imprese e soggetti finanziatori, sia nel momento genetico del rapporto, sia durante la relativa gestione mediante la diffusione nel mondo delle imprese una migliore conoscenza della regolamentazione bancaria e quindi delle motivazioni che stanno dietro alle scelte di finanziamento </a:t>
            </a:r>
          </a:p>
          <a:p>
            <a:pPr>
              <a:buClr>
                <a:srgbClr val="0070C0"/>
              </a:buClr>
              <a:buFont typeface="Wingdings" panose="05000000000000000000" pitchFamily="2" charset="2"/>
              <a:buChar char="ü"/>
            </a:pPr>
            <a:r>
              <a:rPr lang="it-IT" sz="1800" dirty="0"/>
              <a:t>conoscenza dei principali criteri e indici utilizzati dalle banche per la valutazione del merito di credito</a:t>
            </a:r>
          </a:p>
          <a:p>
            <a:pPr>
              <a:buClr>
                <a:srgbClr val="0070C0"/>
              </a:buClr>
              <a:buFont typeface="Wingdings" panose="05000000000000000000" pitchFamily="2" charset="2"/>
              <a:buChar char="ü"/>
            </a:pPr>
            <a:r>
              <a:rPr lang="it-IT" sz="1800" dirty="0"/>
              <a:t>strumenti per il miglioramento dell’accountability aziendale al fine di offrire dati dettagliati e affidabili sulla propria attività per instaurare un dialogo trasparente con la banca: informazioni quantitative e qualitative oltre a informazioni che guardano anche al futuro dell'azienda (come nel caso di un budget economico o di un business plan)</a:t>
            </a:r>
          </a:p>
        </p:txBody>
      </p:sp>
      <p:sp>
        <p:nvSpPr>
          <p:cNvPr id="4" name="Segnaposto numero diapositiva 3">
            <a:extLst>
              <a:ext uri="{FF2B5EF4-FFF2-40B4-BE49-F238E27FC236}">
                <a16:creationId xmlns:a16="http://schemas.microsoft.com/office/drawing/2014/main" id="{3AEA032F-E234-AB74-7513-AEE0555EA730}"/>
              </a:ext>
            </a:extLst>
          </p:cNvPr>
          <p:cNvSpPr>
            <a:spLocks noGrp="1"/>
          </p:cNvSpPr>
          <p:nvPr>
            <p:ph type="sldNum" sz="quarter" idx="12"/>
          </p:nvPr>
        </p:nvSpPr>
        <p:spPr/>
        <p:txBody>
          <a:bodyPr/>
          <a:lstStyle/>
          <a:p>
            <a:fld id="{5D81E844-9770-4F63-9276-2632498B68E2}" type="slidenum">
              <a:rPr lang="it-IT" altLang="it-IT" smtClean="0"/>
              <a:pPr/>
              <a:t>4</a:t>
            </a:fld>
            <a:endParaRPr lang="it-IT" altLang="it-IT"/>
          </a:p>
        </p:txBody>
      </p:sp>
      <p:pic>
        <p:nvPicPr>
          <p:cNvPr id="5" name="Immagine 4">
            <a:extLst>
              <a:ext uri="{FF2B5EF4-FFF2-40B4-BE49-F238E27FC236}">
                <a16:creationId xmlns:a16="http://schemas.microsoft.com/office/drawing/2014/main" id="{6E04B5DB-15DF-7EA8-3CA7-90218FB4E2C2}"/>
              </a:ext>
            </a:extLst>
          </p:cNvPr>
          <p:cNvPicPr>
            <a:picLocks noChangeAspect="1"/>
          </p:cNvPicPr>
          <p:nvPr/>
        </p:nvPicPr>
        <p:blipFill>
          <a:blip r:embed="rId2"/>
          <a:stretch>
            <a:fillRect/>
          </a:stretch>
        </p:blipFill>
        <p:spPr>
          <a:xfrm>
            <a:off x="827584" y="1916832"/>
            <a:ext cx="1012024" cy="676715"/>
          </a:xfrm>
          <a:prstGeom prst="rect">
            <a:avLst/>
          </a:prstGeom>
        </p:spPr>
      </p:pic>
      <p:grpSp>
        <p:nvGrpSpPr>
          <p:cNvPr id="9" name="Gruppo 43">
            <a:extLst>
              <a:ext uri="{FF2B5EF4-FFF2-40B4-BE49-F238E27FC236}">
                <a16:creationId xmlns:a16="http://schemas.microsoft.com/office/drawing/2014/main" id="{8A0C71A8-25DD-476E-4A93-B8BD618A4643}"/>
              </a:ext>
            </a:extLst>
          </p:cNvPr>
          <p:cNvGrpSpPr>
            <a:grpSpLocks/>
          </p:cNvGrpSpPr>
          <p:nvPr/>
        </p:nvGrpSpPr>
        <p:grpSpPr bwMode="auto">
          <a:xfrm>
            <a:off x="0" y="0"/>
            <a:ext cx="287338" cy="6884988"/>
            <a:chOff x="0" y="0"/>
            <a:chExt cx="287338" cy="6884988"/>
          </a:xfrm>
        </p:grpSpPr>
        <p:sp>
          <p:nvSpPr>
            <p:cNvPr id="10" name="Rettangolo 9">
              <a:extLst>
                <a:ext uri="{FF2B5EF4-FFF2-40B4-BE49-F238E27FC236}">
                  <a16:creationId xmlns:a16="http://schemas.microsoft.com/office/drawing/2014/main" id="{6023D723-C15C-0D65-67B2-5CA1A42F1CF9}"/>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79589CFC-0260-2323-A16B-380E9ACD88D1}"/>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2" name="Rettangolo 11">
            <a:extLst>
              <a:ext uri="{FF2B5EF4-FFF2-40B4-BE49-F238E27FC236}">
                <a16:creationId xmlns:a16="http://schemas.microsoft.com/office/drawing/2014/main" id="{207941E1-A984-7E5E-FCA3-1A3D4615F2C0}"/>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438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C8CBD-9D20-FCA5-5774-2BCFBBE276E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F18F152-F215-1143-BD9E-9385A6B63D88}"/>
              </a:ext>
            </a:extLst>
          </p:cNvPr>
          <p:cNvSpPr>
            <a:spLocks noGrp="1"/>
          </p:cNvSpPr>
          <p:nvPr>
            <p:ph type="title"/>
          </p:nvPr>
        </p:nvSpPr>
        <p:spPr>
          <a:xfrm>
            <a:off x="457200" y="836712"/>
            <a:ext cx="8075240" cy="1512168"/>
          </a:xfrm>
        </p:spPr>
        <p:txBody>
          <a:bodyPr/>
          <a:lstStyle/>
          <a:p>
            <a:r>
              <a:rPr lang="it-IT" sz="2800" b="1" dirty="0">
                <a:solidFill>
                  <a:srgbClr val="32A440"/>
                </a:solidFill>
                <a:latin typeface="Tahoma" panose="020B0604030504040204" pitchFamily="34" charset="0"/>
                <a:ea typeface="Tahoma" panose="020B0604030504040204" pitchFamily="34" charset="0"/>
                <a:cs typeface="Tahoma" panose="020B0604030504040204" pitchFamily="34" charset="0"/>
              </a:rPr>
              <a:t>EDUCAZIONE FINANZIARIA</a:t>
            </a:r>
            <a:br>
              <a:rPr lang="it-IT" sz="2800" dirty="0">
                <a:latin typeface="Tahoma" panose="020B0604030504040204" pitchFamily="34" charset="0"/>
                <a:ea typeface="Tahoma" panose="020B0604030504040204" pitchFamily="34" charset="0"/>
                <a:cs typeface="Tahoma" panose="020B0604030504040204" pitchFamily="34" charset="0"/>
              </a:rPr>
            </a:br>
            <a:br>
              <a:rPr lang="it-IT" sz="2800" dirty="0">
                <a:latin typeface="Tahoma" panose="020B0604030504040204" pitchFamily="34" charset="0"/>
                <a:ea typeface="Tahoma" panose="020B0604030504040204" pitchFamily="34" charset="0"/>
                <a:cs typeface="Tahoma" panose="020B0604030504040204" pitchFamily="34" charset="0"/>
              </a:rPr>
            </a:br>
            <a:endParaRPr lang="it-IT" sz="16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contenuto 2">
            <a:extLst>
              <a:ext uri="{FF2B5EF4-FFF2-40B4-BE49-F238E27FC236}">
                <a16:creationId xmlns:a16="http://schemas.microsoft.com/office/drawing/2014/main" id="{4DAE1716-7191-6C1F-FEEC-ACA6E8C0550D}"/>
              </a:ext>
            </a:extLst>
          </p:cNvPr>
          <p:cNvSpPr>
            <a:spLocks noGrp="1"/>
          </p:cNvSpPr>
          <p:nvPr>
            <p:ph idx="1"/>
          </p:nvPr>
        </p:nvSpPr>
        <p:spPr>
          <a:xfrm>
            <a:off x="611560" y="1556792"/>
            <a:ext cx="8075240" cy="4968552"/>
          </a:xfrm>
        </p:spPr>
        <p:txBody>
          <a:bodyPr/>
          <a:lstStyle/>
          <a:p>
            <a:pPr marL="0" indent="0">
              <a:buNone/>
            </a:pPr>
            <a:endParaRPr lang="it-IT" sz="1200" dirty="0"/>
          </a:p>
          <a:p>
            <a:pPr marL="0" indent="0">
              <a:buNone/>
            </a:pPr>
            <a:endParaRPr lang="it-IT" sz="1800" dirty="0"/>
          </a:p>
          <a:p>
            <a:pPr marL="0" indent="0">
              <a:buNone/>
            </a:pPr>
            <a:r>
              <a:rPr lang="it-IT" sz="1800" dirty="0"/>
              <a:t>                                   </a:t>
            </a:r>
          </a:p>
          <a:p>
            <a:pPr marL="0" indent="0">
              <a:buNone/>
            </a:pPr>
            <a:r>
              <a:rPr lang="it-IT" sz="1800" b="1" dirty="0"/>
              <a:t>                              Gestione delle difficoltà finanziarie</a:t>
            </a:r>
          </a:p>
          <a:p>
            <a:pPr marL="0" indent="0">
              <a:buNone/>
            </a:pPr>
            <a:r>
              <a:rPr lang="it-IT" sz="1600" dirty="0"/>
              <a:t>                           </a:t>
            </a:r>
          </a:p>
          <a:p>
            <a:pPr marL="0" indent="0">
              <a:buNone/>
            </a:pPr>
            <a:endParaRPr lang="it-IT" sz="1600" dirty="0"/>
          </a:p>
          <a:p>
            <a:pPr>
              <a:buClr>
                <a:srgbClr val="0070C0"/>
              </a:buClr>
              <a:buFont typeface="Wingdings" panose="05000000000000000000" pitchFamily="2" charset="2"/>
              <a:buChar char="ü"/>
            </a:pPr>
            <a:r>
              <a:rPr lang="it-IT" sz="1800" dirty="0"/>
              <a:t>controllo della gestione di impresa, indicatori per cogliere in anticipo le difficoltà finanziarie e agire tempestivamente</a:t>
            </a:r>
          </a:p>
          <a:p>
            <a:pPr>
              <a:buClr>
                <a:srgbClr val="0070C0"/>
              </a:buClr>
              <a:buFont typeface="Wingdings" panose="05000000000000000000" pitchFamily="2" charset="2"/>
              <a:buChar char="ü"/>
            </a:pPr>
            <a:r>
              <a:rPr lang="it-IT" sz="1800" dirty="0"/>
              <a:t>rapporto con la banca e gli altri creditori nella fase di difficoltà e crisi</a:t>
            </a:r>
          </a:p>
          <a:p>
            <a:pPr>
              <a:buClr>
                <a:srgbClr val="0070C0"/>
              </a:buClr>
              <a:buFont typeface="Wingdings" panose="05000000000000000000" pitchFamily="2" charset="2"/>
              <a:buChar char="ü"/>
            </a:pPr>
            <a:r>
              <a:rPr lang="it-IT" sz="1800" dirty="0"/>
              <a:t>strumenti per agire in anticipo e consentire il riequilibrio delle condizioni finanziarie dell'azienda </a:t>
            </a:r>
          </a:p>
          <a:p>
            <a:pPr marL="0" indent="0">
              <a:buClr>
                <a:srgbClr val="0070C0"/>
              </a:buClr>
              <a:buNone/>
            </a:pPr>
            <a:endParaRPr lang="it-IT" sz="1800" dirty="0"/>
          </a:p>
          <a:p>
            <a:pPr marL="0" indent="0">
              <a:buClr>
                <a:srgbClr val="0070C0"/>
              </a:buClr>
              <a:buNone/>
            </a:pPr>
            <a:r>
              <a:rPr lang="it-IT" sz="1600" b="1" dirty="0"/>
              <a:t>I confidi possono quindi svolgere un ruolo importante nella diffusione della cultura creditizia e finanziaria  e quello di «sentinelle» di intelligenza finanziaria sul territorio. </a:t>
            </a:r>
          </a:p>
        </p:txBody>
      </p:sp>
      <p:sp>
        <p:nvSpPr>
          <p:cNvPr id="4" name="Segnaposto numero diapositiva 3">
            <a:extLst>
              <a:ext uri="{FF2B5EF4-FFF2-40B4-BE49-F238E27FC236}">
                <a16:creationId xmlns:a16="http://schemas.microsoft.com/office/drawing/2014/main" id="{F2133D1E-0B1A-11D2-DD6E-D4B704DAF00E}"/>
              </a:ext>
            </a:extLst>
          </p:cNvPr>
          <p:cNvSpPr>
            <a:spLocks noGrp="1"/>
          </p:cNvSpPr>
          <p:nvPr>
            <p:ph type="sldNum" sz="quarter" idx="12"/>
          </p:nvPr>
        </p:nvSpPr>
        <p:spPr/>
        <p:txBody>
          <a:bodyPr/>
          <a:lstStyle/>
          <a:p>
            <a:fld id="{5D81E844-9770-4F63-9276-2632498B68E2}" type="slidenum">
              <a:rPr lang="it-IT" altLang="it-IT" smtClean="0"/>
              <a:pPr/>
              <a:t>5</a:t>
            </a:fld>
            <a:endParaRPr lang="it-IT" altLang="it-IT"/>
          </a:p>
        </p:txBody>
      </p:sp>
      <p:pic>
        <p:nvPicPr>
          <p:cNvPr id="5" name="Immagine 4">
            <a:extLst>
              <a:ext uri="{FF2B5EF4-FFF2-40B4-BE49-F238E27FC236}">
                <a16:creationId xmlns:a16="http://schemas.microsoft.com/office/drawing/2014/main" id="{6B866096-7355-F95D-D581-AE0ADBD70392}"/>
              </a:ext>
            </a:extLst>
          </p:cNvPr>
          <p:cNvPicPr>
            <a:picLocks noChangeAspect="1"/>
          </p:cNvPicPr>
          <p:nvPr/>
        </p:nvPicPr>
        <p:blipFill>
          <a:blip r:embed="rId2"/>
          <a:stretch>
            <a:fillRect/>
          </a:stretch>
        </p:blipFill>
        <p:spPr>
          <a:xfrm>
            <a:off x="899592" y="2328409"/>
            <a:ext cx="1012024" cy="676715"/>
          </a:xfrm>
          <a:prstGeom prst="rect">
            <a:avLst/>
          </a:prstGeom>
        </p:spPr>
      </p:pic>
      <p:grpSp>
        <p:nvGrpSpPr>
          <p:cNvPr id="9" name="Gruppo 43">
            <a:extLst>
              <a:ext uri="{FF2B5EF4-FFF2-40B4-BE49-F238E27FC236}">
                <a16:creationId xmlns:a16="http://schemas.microsoft.com/office/drawing/2014/main" id="{9CCA766A-377E-62DC-CC0C-3E6CB1F3D332}"/>
              </a:ext>
            </a:extLst>
          </p:cNvPr>
          <p:cNvGrpSpPr>
            <a:grpSpLocks/>
          </p:cNvGrpSpPr>
          <p:nvPr/>
        </p:nvGrpSpPr>
        <p:grpSpPr bwMode="auto">
          <a:xfrm>
            <a:off x="0" y="0"/>
            <a:ext cx="287338" cy="6884988"/>
            <a:chOff x="0" y="0"/>
            <a:chExt cx="287338" cy="6884988"/>
          </a:xfrm>
        </p:grpSpPr>
        <p:sp>
          <p:nvSpPr>
            <p:cNvPr id="10" name="Rettangolo 9">
              <a:extLst>
                <a:ext uri="{FF2B5EF4-FFF2-40B4-BE49-F238E27FC236}">
                  <a16:creationId xmlns:a16="http://schemas.microsoft.com/office/drawing/2014/main" id="{22554119-E018-F4C9-CFE3-6A6E9907145E}"/>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C5C258B7-4379-CB09-9574-848656F175F1}"/>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2" name="Rettangolo 11">
            <a:extLst>
              <a:ext uri="{FF2B5EF4-FFF2-40B4-BE49-F238E27FC236}">
                <a16:creationId xmlns:a16="http://schemas.microsoft.com/office/drawing/2014/main" id="{EA7F298D-3AE5-0154-7B42-8375FC5C3E45}"/>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6161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254D-7380-2B98-7337-EED205E5D22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ADB019C-83DB-D8FB-9A6F-3BABA776B38C}"/>
              </a:ext>
            </a:extLst>
          </p:cNvPr>
          <p:cNvSpPr>
            <a:spLocks noGrp="1"/>
          </p:cNvSpPr>
          <p:nvPr>
            <p:ph type="title"/>
          </p:nvPr>
        </p:nvSpPr>
        <p:spPr>
          <a:xfrm>
            <a:off x="457200" y="836712"/>
            <a:ext cx="8075240" cy="1512168"/>
          </a:xfrm>
        </p:spPr>
        <p:txBody>
          <a:bodyPr/>
          <a:lstStyle/>
          <a:p>
            <a:r>
              <a:rPr lang="it-IT" sz="2800" b="1" dirty="0">
                <a:solidFill>
                  <a:srgbClr val="32A440"/>
                </a:solidFill>
                <a:latin typeface="Tahoma" panose="020B0604030504040204" pitchFamily="34" charset="0"/>
                <a:ea typeface="Tahoma" panose="020B0604030504040204" pitchFamily="34" charset="0"/>
                <a:cs typeface="Tahoma" panose="020B0604030504040204" pitchFamily="34" charset="0"/>
              </a:rPr>
              <a:t>VEICOLO ALLE MISURE DI SOSTEGNO PUBBLICO ALL’ACCESSO AL CREDITO</a:t>
            </a:r>
            <a:br>
              <a:rPr lang="it-IT" sz="2800" dirty="0">
                <a:latin typeface="Tahoma" panose="020B0604030504040204" pitchFamily="34" charset="0"/>
                <a:ea typeface="Tahoma" panose="020B0604030504040204" pitchFamily="34" charset="0"/>
                <a:cs typeface="Tahoma" panose="020B0604030504040204" pitchFamily="34" charset="0"/>
              </a:rPr>
            </a:br>
            <a:br>
              <a:rPr lang="it-IT" sz="2800" dirty="0">
                <a:latin typeface="Tahoma" panose="020B0604030504040204" pitchFamily="34" charset="0"/>
                <a:ea typeface="Tahoma" panose="020B0604030504040204" pitchFamily="34" charset="0"/>
                <a:cs typeface="Tahoma" panose="020B0604030504040204" pitchFamily="34" charset="0"/>
              </a:rPr>
            </a:br>
            <a:endParaRPr lang="it-IT" sz="16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contenuto 2">
            <a:extLst>
              <a:ext uri="{FF2B5EF4-FFF2-40B4-BE49-F238E27FC236}">
                <a16:creationId xmlns:a16="http://schemas.microsoft.com/office/drawing/2014/main" id="{3401246C-22FC-D627-B850-F7DDAA62F23E}"/>
              </a:ext>
            </a:extLst>
          </p:cNvPr>
          <p:cNvSpPr>
            <a:spLocks noGrp="1"/>
          </p:cNvSpPr>
          <p:nvPr>
            <p:ph idx="1"/>
          </p:nvPr>
        </p:nvSpPr>
        <p:spPr>
          <a:xfrm>
            <a:off x="611560" y="2060848"/>
            <a:ext cx="8075240" cy="4464496"/>
          </a:xfrm>
        </p:spPr>
        <p:txBody>
          <a:bodyPr/>
          <a:lstStyle/>
          <a:p>
            <a:pPr marL="0" indent="0">
              <a:buNone/>
            </a:pPr>
            <a:endParaRPr lang="it-IT" sz="1200" dirty="0"/>
          </a:p>
          <a:p>
            <a:pPr marL="0" indent="0">
              <a:buNone/>
            </a:pPr>
            <a:endParaRPr lang="it-IT" sz="1800" dirty="0"/>
          </a:p>
          <a:p>
            <a:pPr marL="0" indent="0">
              <a:buNone/>
            </a:pPr>
            <a:endParaRPr lang="it-IT" sz="1800" dirty="0"/>
          </a:p>
          <a:p>
            <a:pPr marL="0" indent="0">
              <a:buNone/>
            </a:pPr>
            <a:endParaRPr lang="it-IT" sz="1800" dirty="0"/>
          </a:p>
          <a:p>
            <a:pPr marL="0" indent="0" algn="just">
              <a:buNone/>
            </a:pPr>
            <a:r>
              <a:rPr lang="it-IT" sz="1800" dirty="0"/>
              <a:t>I confidi possono agire come strumento moltiplicatore delle azioni di sostegno adottate dalle Istituzioni pubbliche e, grazie anche al rapporto di prossimità con il territorio di riferimento e la conoscenza delle imprese, possono assumere un ruolo importante nel veicolare i mezzi finanziari fondamentali per sostenere lo sviluppo economico e sociale delle comunità di cui fanno parte</a:t>
            </a:r>
          </a:p>
        </p:txBody>
      </p:sp>
      <p:sp>
        <p:nvSpPr>
          <p:cNvPr id="4" name="Segnaposto numero diapositiva 3">
            <a:extLst>
              <a:ext uri="{FF2B5EF4-FFF2-40B4-BE49-F238E27FC236}">
                <a16:creationId xmlns:a16="http://schemas.microsoft.com/office/drawing/2014/main" id="{B6DA3079-F40B-7093-1FBC-88BAC32CAE9D}"/>
              </a:ext>
            </a:extLst>
          </p:cNvPr>
          <p:cNvSpPr>
            <a:spLocks noGrp="1"/>
          </p:cNvSpPr>
          <p:nvPr>
            <p:ph type="sldNum" sz="quarter" idx="12"/>
          </p:nvPr>
        </p:nvSpPr>
        <p:spPr/>
        <p:txBody>
          <a:bodyPr/>
          <a:lstStyle/>
          <a:p>
            <a:fld id="{5D81E844-9770-4F63-9276-2632498B68E2}" type="slidenum">
              <a:rPr lang="it-IT" altLang="it-IT" smtClean="0"/>
              <a:pPr/>
              <a:t>6</a:t>
            </a:fld>
            <a:endParaRPr lang="it-IT" altLang="it-IT"/>
          </a:p>
        </p:txBody>
      </p:sp>
      <p:grpSp>
        <p:nvGrpSpPr>
          <p:cNvPr id="9" name="Gruppo 43">
            <a:extLst>
              <a:ext uri="{FF2B5EF4-FFF2-40B4-BE49-F238E27FC236}">
                <a16:creationId xmlns:a16="http://schemas.microsoft.com/office/drawing/2014/main" id="{633CDD08-642A-8160-1243-79E4DDB5D2E0}"/>
              </a:ext>
            </a:extLst>
          </p:cNvPr>
          <p:cNvGrpSpPr>
            <a:grpSpLocks/>
          </p:cNvGrpSpPr>
          <p:nvPr/>
        </p:nvGrpSpPr>
        <p:grpSpPr bwMode="auto">
          <a:xfrm>
            <a:off x="0" y="0"/>
            <a:ext cx="287338" cy="6884988"/>
            <a:chOff x="0" y="0"/>
            <a:chExt cx="287338" cy="6884988"/>
          </a:xfrm>
        </p:grpSpPr>
        <p:sp>
          <p:nvSpPr>
            <p:cNvPr id="10" name="Rettangolo 9">
              <a:extLst>
                <a:ext uri="{FF2B5EF4-FFF2-40B4-BE49-F238E27FC236}">
                  <a16:creationId xmlns:a16="http://schemas.microsoft.com/office/drawing/2014/main" id="{6C4354D7-4EA5-4435-38AA-D20258B39922}"/>
                </a:ext>
              </a:extLst>
            </p:cNvPr>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27F585F4-2BD8-B08E-351F-066684DBBEE5}"/>
                </a:ext>
              </a:extLst>
            </p:cNvPr>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2" name="Rettangolo 11">
            <a:extLst>
              <a:ext uri="{FF2B5EF4-FFF2-40B4-BE49-F238E27FC236}">
                <a16:creationId xmlns:a16="http://schemas.microsoft.com/office/drawing/2014/main" id="{7F607B00-DCA0-FF72-7622-AC0CE9D335FF}"/>
              </a:ext>
            </a:extLst>
          </p:cNvPr>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1313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1"/>
          <p:cNvSpPr>
            <a:spLocks noGrp="1"/>
          </p:cNvSpPr>
          <p:nvPr>
            <p:ph type="sldNum" sz="quarter" idx="12"/>
          </p:nvPr>
        </p:nvSpPr>
        <p:spPr bwMode="auto">
          <a:xfrm>
            <a:off x="6648159" y="73540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p:cNvGrpSpPr>
            <a:grpSpLocks/>
          </p:cNvGrpSpPr>
          <p:nvPr/>
        </p:nvGrpSpPr>
        <p:grpSpPr bwMode="auto">
          <a:xfrm>
            <a:off x="0" y="0"/>
            <a:ext cx="287338" cy="6884988"/>
            <a:chOff x="0" y="0"/>
            <a:chExt cx="287338" cy="6884988"/>
          </a:xfrm>
        </p:grpSpPr>
        <p:sp>
          <p:nvSpPr>
            <p:cNvPr id="20" name="Rettangolo 19"/>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p:cNvGrpSpPr/>
          <p:nvPr/>
        </p:nvGrpSpPr>
        <p:grpSpPr>
          <a:xfrm>
            <a:off x="150791" y="790993"/>
            <a:ext cx="6900863" cy="112047"/>
            <a:chOff x="150791" y="790993"/>
            <a:chExt cx="6900863" cy="112047"/>
          </a:xfrm>
        </p:grpSpPr>
        <p:sp>
          <p:nvSpPr>
            <p:cNvPr id="24" name="Rettangolo 23"/>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A504B68D-6BD9-5BD6-70E1-07243CD30112}"/>
              </a:ext>
            </a:extLst>
          </p:cNvPr>
          <p:cNvGrpSpPr/>
          <p:nvPr/>
        </p:nvGrpSpPr>
        <p:grpSpPr>
          <a:xfrm>
            <a:off x="607020" y="2413788"/>
            <a:ext cx="2668834" cy="1464993"/>
            <a:chOff x="0" y="0"/>
            <a:chExt cx="6946900" cy="4524595"/>
          </a:xfrm>
        </p:grpSpPr>
        <p:pic>
          <p:nvPicPr>
            <p:cNvPr id="7" name="Picture 6">
              <a:extLst>
                <a:ext uri="{FF2B5EF4-FFF2-40B4-BE49-F238E27FC236}">
                  <a16:creationId xmlns:a16="http://schemas.microsoft.com/office/drawing/2014/main" id="{850C80D6-BE85-AC2F-29BF-1B61AB62BD69}"/>
                </a:ext>
              </a:extLst>
            </p:cNvPr>
            <p:cNvPicPr>
              <a:picLocks noChangeAspect="1"/>
            </p:cNvPicPr>
            <p:nvPr/>
          </p:nvPicPr>
          <p:blipFill>
            <a:blip r:embed="rId2"/>
            <a:srcRect t="1121" b="1121"/>
            <a:stretch>
              <a:fillRect/>
            </a:stretch>
          </p:blipFill>
          <p:spPr>
            <a:xfrm>
              <a:off x="0" y="0"/>
              <a:ext cx="6946900" cy="4524595"/>
            </a:xfrm>
            <a:prstGeom prst="rect">
              <a:avLst/>
            </a:prstGeom>
          </p:spPr>
        </p:pic>
      </p:grpSp>
      <p:grpSp>
        <p:nvGrpSpPr>
          <p:cNvPr id="8" name="Group 19">
            <a:extLst>
              <a:ext uri="{FF2B5EF4-FFF2-40B4-BE49-F238E27FC236}">
                <a16:creationId xmlns:a16="http://schemas.microsoft.com/office/drawing/2014/main" id="{20D2E35B-3494-4EED-ABF1-E77E28155FA6}"/>
              </a:ext>
            </a:extLst>
          </p:cNvPr>
          <p:cNvGrpSpPr/>
          <p:nvPr/>
        </p:nvGrpSpPr>
        <p:grpSpPr>
          <a:xfrm>
            <a:off x="637800" y="3981067"/>
            <a:ext cx="2668835" cy="2268761"/>
            <a:chOff x="0" y="0"/>
            <a:chExt cx="1372080" cy="1003707"/>
          </a:xfrm>
        </p:grpSpPr>
        <p:sp>
          <p:nvSpPr>
            <p:cNvPr id="9" name="Freeform 20">
              <a:extLst>
                <a:ext uri="{FF2B5EF4-FFF2-40B4-BE49-F238E27FC236}">
                  <a16:creationId xmlns:a16="http://schemas.microsoft.com/office/drawing/2014/main" id="{CAAFD7A3-C81C-35D4-CE70-AAE7BE11F89E}"/>
                </a:ext>
              </a:extLst>
            </p:cNvPr>
            <p:cNvSpPr/>
            <p:nvPr/>
          </p:nvSpPr>
          <p:spPr>
            <a:xfrm>
              <a:off x="0" y="0"/>
              <a:ext cx="1372080" cy="1003707"/>
            </a:xfrm>
            <a:custGeom>
              <a:avLst/>
              <a:gdLst/>
              <a:ahLst/>
              <a:cxnLst/>
              <a:rect l="l" t="t" r="r" b="b"/>
              <a:pathLst>
                <a:path w="1372080" h="1003707">
                  <a:moveTo>
                    <a:pt x="0" y="0"/>
                  </a:moveTo>
                  <a:lnTo>
                    <a:pt x="1372080" y="0"/>
                  </a:lnTo>
                  <a:lnTo>
                    <a:pt x="1372080" y="1003707"/>
                  </a:lnTo>
                  <a:lnTo>
                    <a:pt x="0" y="1003707"/>
                  </a:lnTo>
                  <a:close/>
                </a:path>
              </a:pathLst>
            </a:custGeom>
            <a:solidFill>
              <a:srgbClr val="D9D9D9">
                <a:alpha val="60000"/>
              </a:srgbClr>
            </a:solidFill>
          </p:spPr>
          <p:txBody>
            <a:bodyPr/>
            <a:lstStyle/>
            <a:p>
              <a:endParaRPr lang="it-IT"/>
            </a:p>
          </p:txBody>
        </p:sp>
        <p:sp>
          <p:nvSpPr>
            <p:cNvPr id="10" name="TextBox 21">
              <a:extLst>
                <a:ext uri="{FF2B5EF4-FFF2-40B4-BE49-F238E27FC236}">
                  <a16:creationId xmlns:a16="http://schemas.microsoft.com/office/drawing/2014/main" id="{D4906858-0E14-7A3B-5D18-13DA8A99FC13}"/>
                </a:ext>
              </a:extLst>
            </p:cNvPr>
            <p:cNvSpPr txBox="1"/>
            <p:nvPr/>
          </p:nvSpPr>
          <p:spPr>
            <a:xfrm>
              <a:off x="0" y="-95250"/>
              <a:ext cx="1372080" cy="1098957"/>
            </a:xfrm>
            <a:prstGeom prst="rect">
              <a:avLst/>
            </a:prstGeom>
          </p:spPr>
          <p:txBody>
            <a:bodyPr lIns="50800" tIns="50800" rIns="50800" bIns="50800" rtlCol="0" anchor="ctr"/>
            <a:lstStyle/>
            <a:p>
              <a:pPr algn="ctr">
                <a:lnSpc>
                  <a:spcPts val="3213"/>
                </a:lnSpc>
              </a:pPr>
              <a:endParaRPr/>
            </a:p>
          </p:txBody>
        </p:sp>
      </p:grpSp>
      <p:sp>
        <p:nvSpPr>
          <p:cNvPr id="16" name="CasellaDiTesto 15">
            <a:extLst>
              <a:ext uri="{FF2B5EF4-FFF2-40B4-BE49-F238E27FC236}">
                <a16:creationId xmlns:a16="http://schemas.microsoft.com/office/drawing/2014/main" id="{952427EE-3F13-FC2E-A017-44556A767AF0}"/>
              </a:ext>
            </a:extLst>
          </p:cNvPr>
          <p:cNvSpPr txBox="1"/>
          <p:nvPr/>
        </p:nvSpPr>
        <p:spPr>
          <a:xfrm>
            <a:off x="629629" y="4134259"/>
            <a:ext cx="2872631" cy="1815882"/>
          </a:xfrm>
          <a:prstGeom prst="rect">
            <a:avLst/>
          </a:prstGeom>
          <a:noFill/>
        </p:spPr>
        <p:txBody>
          <a:bodyPr wrap="square">
            <a:spAutoFit/>
          </a:bodyPr>
          <a:lstStyle/>
          <a:p>
            <a:pPr algn="ctr"/>
            <a:endParaRPr lang="it-IT" sz="1400" b="1" dirty="0">
              <a:latin typeface="+mj-lt"/>
            </a:endParaRPr>
          </a:p>
          <a:p>
            <a:pPr algn="ctr"/>
            <a:endParaRPr lang="it-IT" sz="1400" b="1" dirty="0">
              <a:latin typeface="+mj-lt"/>
            </a:endParaRPr>
          </a:p>
          <a:p>
            <a:pPr algn="ctr"/>
            <a:endParaRPr lang="it-IT" sz="1400" b="1" dirty="0">
              <a:latin typeface="+mj-lt"/>
            </a:endParaRPr>
          </a:p>
          <a:p>
            <a:pPr algn="ctr"/>
            <a:r>
              <a:rPr lang="it-IT" sz="1400" b="1" dirty="0">
                <a:latin typeface="+mj-lt"/>
              </a:rPr>
              <a:t>Garanzie agevolate PMI e professionisti</a:t>
            </a:r>
          </a:p>
          <a:p>
            <a:pPr algn="ctr"/>
            <a:endParaRPr lang="it-IT" sz="1400" b="1" dirty="0">
              <a:latin typeface="+mj-lt"/>
            </a:endParaRPr>
          </a:p>
          <a:p>
            <a:pPr algn="ctr"/>
            <a:endParaRPr lang="it-IT" sz="1400" b="1" dirty="0">
              <a:latin typeface="+mj-lt"/>
            </a:endParaRPr>
          </a:p>
          <a:p>
            <a:pPr algn="ctr"/>
            <a:endParaRPr lang="it-IT" sz="1400" b="1" dirty="0">
              <a:latin typeface="+mj-lt"/>
            </a:endParaRPr>
          </a:p>
        </p:txBody>
      </p:sp>
      <p:grpSp>
        <p:nvGrpSpPr>
          <p:cNvPr id="22" name="Group 9">
            <a:extLst>
              <a:ext uri="{FF2B5EF4-FFF2-40B4-BE49-F238E27FC236}">
                <a16:creationId xmlns:a16="http://schemas.microsoft.com/office/drawing/2014/main" id="{5545C297-7945-066E-48DA-E25E3161FBA1}"/>
              </a:ext>
            </a:extLst>
          </p:cNvPr>
          <p:cNvGrpSpPr/>
          <p:nvPr/>
        </p:nvGrpSpPr>
        <p:grpSpPr>
          <a:xfrm>
            <a:off x="3439959" y="2413788"/>
            <a:ext cx="2668834" cy="1464993"/>
            <a:chOff x="0" y="0"/>
            <a:chExt cx="6944191" cy="4524595"/>
          </a:xfrm>
        </p:grpSpPr>
        <p:pic>
          <p:nvPicPr>
            <p:cNvPr id="26" name="Picture 10">
              <a:extLst>
                <a:ext uri="{FF2B5EF4-FFF2-40B4-BE49-F238E27FC236}">
                  <a16:creationId xmlns:a16="http://schemas.microsoft.com/office/drawing/2014/main" id="{F5202BDA-144F-037D-4EEC-74BD8EBA6D99}"/>
                </a:ext>
              </a:extLst>
            </p:cNvPr>
            <p:cNvPicPr>
              <a:picLocks noChangeAspect="1"/>
            </p:cNvPicPr>
            <p:nvPr/>
          </p:nvPicPr>
          <p:blipFill>
            <a:blip r:embed="rId3"/>
            <a:srcRect l="6856" r="6856"/>
            <a:stretch>
              <a:fillRect/>
            </a:stretch>
          </p:blipFill>
          <p:spPr>
            <a:xfrm>
              <a:off x="0" y="0"/>
              <a:ext cx="6944191" cy="4524595"/>
            </a:xfrm>
            <a:prstGeom prst="rect">
              <a:avLst/>
            </a:prstGeom>
          </p:spPr>
        </p:pic>
      </p:grpSp>
      <p:grpSp>
        <p:nvGrpSpPr>
          <p:cNvPr id="27" name="Group 19">
            <a:extLst>
              <a:ext uri="{FF2B5EF4-FFF2-40B4-BE49-F238E27FC236}">
                <a16:creationId xmlns:a16="http://schemas.microsoft.com/office/drawing/2014/main" id="{6E569E43-BA07-AD67-3B77-D9B5641657D4}"/>
              </a:ext>
            </a:extLst>
          </p:cNvPr>
          <p:cNvGrpSpPr/>
          <p:nvPr/>
        </p:nvGrpSpPr>
        <p:grpSpPr>
          <a:xfrm>
            <a:off x="3466475" y="3939702"/>
            <a:ext cx="2668835" cy="2268761"/>
            <a:chOff x="0" y="0"/>
            <a:chExt cx="1372080" cy="1003707"/>
          </a:xfrm>
        </p:grpSpPr>
        <p:sp>
          <p:nvSpPr>
            <p:cNvPr id="28" name="Freeform 20">
              <a:extLst>
                <a:ext uri="{FF2B5EF4-FFF2-40B4-BE49-F238E27FC236}">
                  <a16:creationId xmlns:a16="http://schemas.microsoft.com/office/drawing/2014/main" id="{216042B3-A120-09E3-F7A4-81CE18F68FFD}"/>
                </a:ext>
              </a:extLst>
            </p:cNvPr>
            <p:cNvSpPr/>
            <p:nvPr/>
          </p:nvSpPr>
          <p:spPr>
            <a:xfrm>
              <a:off x="0" y="0"/>
              <a:ext cx="1372080" cy="1003707"/>
            </a:xfrm>
            <a:custGeom>
              <a:avLst/>
              <a:gdLst/>
              <a:ahLst/>
              <a:cxnLst/>
              <a:rect l="l" t="t" r="r" b="b"/>
              <a:pathLst>
                <a:path w="1372080" h="1003707">
                  <a:moveTo>
                    <a:pt x="0" y="0"/>
                  </a:moveTo>
                  <a:lnTo>
                    <a:pt x="1372080" y="0"/>
                  </a:lnTo>
                  <a:lnTo>
                    <a:pt x="1372080" y="1003707"/>
                  </a:lnTo>
                  <a:lnTo>
                    <a:pt x="0" y="1003707"/>
                  </a:lnTo>
                  <a:close/>
                </a:path>
              </a:pathLst>
            </a:custGeom>
            <a:solidFill>
              <a:srgbClr val="D9D9D9">
                <a:alpha val="60000"/>
              </a:srgbClr>
            </a:solidFill>
          </p:spPr>
          <p:txBody>
            <a:bodyPr/>
            <a:lstStyle/>
            <a:p>
              <a:endParaRPr lang="it-IT"/>
            </a:p>
          </p:txBody>
        </p:sp>
        <p:sp>
          <p:nvSpPr>
            <p:cNvPr id="29" name="TextBox 21">
              <a:extLst>
                <a:ext uri="{FF2B5EF4-FFF2-40B4-BE49-F238E27FC236}">
                  <a16:creationId xmlns:a16="http://schemas.microsoft.com/office/drawing/2014/main" id="{BBD7C3F4-9FE5-4AD4-E4BB-0AEA5F2CEC04}"/>
                </a:ext>
              </a:extLst>
            </p:cNvPr>
            <p:cNvSpPr txBox="1"/>
            <p:nvPr/>
          </p:nvSpPr>
          <p:spPr>
            <a:xfrm>
              <a:off x="0" y="-95250"/>
              <a:ext cx="1372080" cy="1098957"/>
            </a:xfrm>
            <a:prstGeom prst="rect">
              <a:avLst/>
            </a:prstGeom>
          </p:spPr>
          <p:txBody>
            <a:bodyPr lIns="50800" tIns="50800" rIns="50800" bIns="50800" rtlCol="0" anchor="ctr"/>
            <a:lstStyle/>
            <a:p>
              <a:pPr algn="ctr">
                <a:lnSpc>
                  <a:spcPts val="3213"/>
                </a:lnSpc>
              </a:pPr>
              <a:endParaRPr/>
            </a:p>
          </p:txBody>
        </p:sp>
      </p:grpSp>
      <p:sp>
        <p:nvSpPr>
          <p:cNvPr id="32" name="CasellaDiTesto 31">
            <a:extLst>
              <a:ext uri="{FF2B5EF4-FFF2-40B4-BE49-F238E27FC236}">
                <a16:creationId xmlns:a16="http://schemas.microsoft.com/office/drawing/2014/main" id="{1F924C9B-3D71-C9C0-B2E5-1442AEFBF5A0}"/>
              </a:ext>
            </a:extLst>
          </p:cNvPr>
          <p:cNvSpPr txBox="1"/>
          <p:nvPr/>
        </p:nvSpPr>
        <p:spPr>
          <a:xfrm>
            <a:off x="3135684" y="4214230"/>
            <a:ext cx="2872631" cy="954107"/>
          </a:xfrm>
          <a:prstGeom prst="rect">
            <a:avLst/>
          </a:prstGeom>
          <a:noFill/>
        </p:spPr>
        <p:txBody>
          <a:bodyPr wrap="square">
            <a:spAutoFit/>
          </a:bodyPr>
          <a:lstStyle/>
          <a:p>
            <a:pPr algn="ctr"/>
            <a:endParaRPr lang="it-IT" sz="1400" b="1" dirty="0">
              <a:latin typeface="+mj-lt"/>
            </a:endParaRPr>
          </a:p>
          <a:p>
            <a:pPr algn="ctr"/>
            <a:endParaRPr lang="it-IT" sz="1400" b="1" dirty="0">
              <a:latin typeface="+mj-lt"/>
            </a:endParaRPr>
          </a:p>
          <a:p>
            <a:pPr algn="ctr"/>
            <a:endParaRPr lang="it-IT" sz="1400" b="1" dirty="0">
              <a:latin typeface="+mj-lt"/>
            </a:endParaRPr>
          </a:p>
          <a:p>
            <a:pPr algn="ctr"/>
            <a:r>
              <a:rPr lang="it-IT" sz="1400" b="1" dirty="0">
                <a:latin typeface="+mj-lt"/>
              </a:rPr>
              <a:t>           Credito diretto</a:t>
            </a:r>
          </a:p>
        </p:txBody>
      </p:sp>
      <p:sp>
        <p:nvSpPr>
          <p:cNvPr id="34" name="TextBox 32">
            <a:extLst>
              <a:ext uri="{FF2B5EF4-FFF2-40B4-BE49-F238E27FC236}">
                <a16:creationId xmlns:a16="http://schemas.microsoft.com/office/drawing/2014/main" id="{349200BF-2DAD-BFFD-3B7D-0CAF4D31E16F}"/>
              </a:ext>
            </a:extLst>
          </p:cNvPr>
          <p:cNvSpPr txBox="1"/>
          <p:nvPr/>
        </p:nvSpPr>
        <p:spPr>
          <a:xfrm>
            <a:off x="6326416" y="2025785"/>
            <a:ext cx="2604962" cy="316690"/>
          </a:xfrm>
          <a:prstGeom prst="rect">
            <a:avLst/>
          </a:prstGeom>
        </p:spPr>
        <p:txBody>
          <a:bodyPr wrap="square" lIns="0" tIns="0" rIns="0" bIns="0" rtlCol="0" anchor="t">
            <a:spAutoFit/>
          </a:bodyPr>
          <a:lstStyle/>
          <a:p>
            <a:pPr algn="ctr">
              <a:lnSpc>
                <a:spcPts val="2659"/>
              </a:lnSpc>
              <a:spcBef>
                <a:spcPct val="0"/>
              </a:spcBef>
            </a:pPr>
            <a:r>
              <a:rPr lang="en-US" sz="1899" dirty="0">
                <a:solidFill>
                  <a:srgbClr val="171616"/>
                </a:solidFill>
                <a:latin typeface="Oswald Bold"/>
              </a:rPr>
              <a:t>FONDO DI GARANZA PMI</a:t>
            </a:r>
          </a:p>
        </p:txBody>
      </p:sp>
      <p:grpSp>
        <p:nvGrpSpPr>
          <p:cNvPr id="35" name="Group 7">
            <a:extLst>
              <a:ext uri="{FF2B5EF4-FFF2-40B4-BE49-F238E27FC236}">
                <a16:creationId xmlns:a16="http://schemas.microsoft.com/office/drawing/2014/main" id="{5132569F-A74A-C6C9-2F3A-20BC62CDB7FB}"/>
              </a:ext>
            </a:extLst>
          </p:cNvPr>
          <p:cNvGrpSpPr/>
          <p:nvPr/>
        </p:nvGrpSpPr>
        <p:grpSpPr>
          <a:xfrm>
            <a:off x="6228184" y="2413787"/>
            <a:ext cx="2668834" cy="1464993"/>
            <a:chOff x="0" y="0"/>
            <a:chExt cx="6946153" cy="4524595"/>
          </a:xfrm>
        </p:grpSpPr>
        <p:pic>
          <p:nvPicPr>
            <p:cNvPr id="36" name="Picture 8">
              <a:extLst>
                <a:ext uri="{FF2B5EF4-FFF2-40B4-BE49-F238E27FC236}">
                  <a16:creationId xmlns:a16="http://schemas.microsoft.com/office/drawing/2014/main" id="{B10ACA9C-2D05-6849-3DD2-B118A48FBFCD}"/>
                </a:ext>
              </a:extLst>
            </p:cNvPr>
            <p:cNvPicPr>
              <a:picLocks noChangeAspect="1"/>
            </p:cNvPicPr>
            <p:nvPr/>
          </p:nvPicPr>
          <p:blipFill>
            <a:blip r:embed="rId4"/>
            <a:srcRect l="24413" r="24413"/>
            <a:stretch>
              <a:fillRect/>
            </a:stretch>
          </p:blipFill>
          <p:spPr>
            <a:xfrm>
              <a:off x="0" y="0"/>
              <a:ext cx="6946153" cy="4524595"/>
            </a:xfrm>
            <a:prstGeom prst="rect">
              <a:avLst/>
            </a:prstGeom>
          </p:spPr>
        </p:pic>
      </p:grpSp>
      <p:grpSp>
        <p:nvGrpSpPr>
          <p:cNvPr id="37" name="Group 19">
            <a:extLst>
              <a:ext uri="{FF2B5EF4-FFF2-40B4-BE49-F238E27FC236}">
                <a16:creationId xmlns:a16="http://schemas.microsoft.com/office/drawing/2014/main" id="{49076315-0114-25D5-179E-18E80648F335}"/>
              </a:ext>
            </a:extLst>
          </p:cNvPr>
          <p:cNvGrpSpPr/>
          <p:nvPr/>
        </p:nvGrpSpPr>
        <p:grpSpPr>
          <a:xfrm>
            <a:off x="6161826" y="3724401"/>
            <a:ext cx="2668835" cy="2492844"/>
            <a:chOff x="0" y="-95250"/>
            <a:chExt cx="1372080" cy="1102842"/>
          </a:xfrm>
        </p:grpSpPr>
        <p:sp>
          <p:nvSpPr>
            <p:cNvPr id="38" name="Freeform 20">
              <a:extLst>
                <a:ext uri="{FF2B5EF4-FFF2-40B4-BE49-F238E27FC236}">
                  <a16:creationId xmlns:a16="http://schemas.microsoft.com/office/drawing/2014/main" id="{FA61C7D3-4C51-FB38-9244-C2FE314C9B49}"/>
                </a:ext>
              </a:extLst>
            </p:cNvPr>
            <p:cNvSpPr/>
            <p:nvPr/>
          </p:nvSpPr>
          <p:spPr>
            <a:xfrm>
              <a:off x="0" y="3885"/>
              <a:ext cx="1372080" cy="1003707"/>
            </a:xfrm>
            <a:custGeom>
              <a:avLst/>
              <a:gdLst/>
              <a:ahLst/>
              <a:cxnLst/>
              <a:rect l="l" t="t" r="r" b="b"/>
              <a:pathLst>
                <a:path w="1372080" h="1003707">
                  <a:moveTo>
                    <a:pt x="0" y="0"/>
                  </a:moveTo>
                  <a:lnTo>
                    <a:pt x="1372080" y="0"/>
                  </a:lnTo>
                  <a:lnTo>
                    <a:pt x="1372080" y="1003707"/>
                  </a:lnTo>
                  <a:lnTo>
                    <a:pt x="0" y="1003707"/>
                  </a:lnTo>
                  <a:close/>
                </a:path>
              </a:pathLst>
            </a:custGeom>
            <a:solidFill>
              <a:srgbClr val="D9D9D9">
                <a:alpha val="60000"/>
              </a:srgbClr>
            </a:solidFill>
          </p:spPr>
          <p:txBody>
            <a:bodyPr/>
            <a:lstStyle/>
            <a:p>
              <a:endParaRPr lang="it-IT" dirty="0"/>
            </a:p>
            <a:p>
              <a:pPr algn="ctr"/>
              <a:endParaRPr lang="it-IT" dirty="0">
                <a:latin typeface="Calibri" panose="020F0502020204030204" pitchFamily="34" charset="0"/>
                <a:cs typeface="Calibri" panose="020F0502020204030204" pitchFamily="34" charset="0"/>
              </a:endParaRPr>
            </a:p>
            <a:p>
              <a:pPr algn="ctr"/>
              <a:r>
                <a:rPr lang="it-IT" dirty="0">
                  <a:latin typeface="Calibri" panose="020F0502020204030204" pitchFamily="34" charset="0"/>
                  <a:cs typeface="Calibri" panose="020F0502020204030204" pitchFamily="34" charset="0"/>
                </a:rPr>
                <a:t>- </a:t>
              </a:r>
              <a:r>
                <a:rPr lang="it-IT" sz="1400" b="1" dirty="0">
                  <a:latin typeface="+mj-lt"/>
                </a:rPr>
                <a:t>Riforma del DL 145/2023</a:t>
              </a:r>
            </a:p>
            <a:p>
              <a:pPr algn="ctr"/>
              <a:endParaRPr lang="it-IT" sz="1400" b="1" dirty="0">
                <a:latin typeface="+mj-lt"/>
              </a:endParaRPr>
            </a:p>
            <a:p>
              <a:pPr algn="ctr"/>
              <a:r>
                <a:rPr lang="it-IT" sz="1400" b="1" dirty="0">
                  <a:latin typeface="+mj-lt"/>
                </a:rPr>
                <a:t>- Sezioni speciali CDP provvista confidi </a:t>
              </a:r>
            </a:p>
          </p:txBody>
        </p:sp>
        <p:sp>
          <p:nvSpPr>
            <p:cNvPr id="39" name="TextBox 21">
              <a:extLst>
                <a:ext uri="{FF2B5EF4-FFF2-40B4-BE49-F238E27FC236}">
                  <a16:creationId xmlns:a16="http://schemas.microsoft.com/office/drawing/2014/main" id="{BB5FD9E4-BA21-53E6-EF82-D0271B2DD88F}"/>
                </a:ext>
              </a:extLst>
            </p:cNvPr>
            <p:cNvSpPr txBox="1"/>
            <p:nvPr/>
          </p:nvSpPr>
          <p:spPr>
            <a:xfrm>
              <a:off x="0" y="-95250"/>
              <a:ext cx="1372080" cy="1098957"/>
            </a:xfrm>
            <a:prstGeom prst="rect">
              <a:avLst/>
            </a:prstGeom>
          </p:spPr>
          <p:txBody>
            <a:bodyPr lIns="50800" tIns="50800" rIns="50800" bIns="50800" rtlCol="0" anchor="ctr"/>
            <a:lstStyle/>
            <a:p>
              <a:pPr algn="ctr">
                <a:lnSpc>
                  <a:spcPts val="3213"/>
                </a:lnSpc>
              </a:pPr>
              <a:endParaRPr/>
            </a:p>
          </p:txBody>
        </p:sp>
      </p:grpSp>
      <p:sp>
        <p:nvSpPr>
          <p:cNvPr id="2" name="CasellaDiTesto 1">
            <a:extLst>
              <a:ext uri="{FF2B5EF4-FFF2-40B4-BE49-F238E27FC236}">
                <a16:creationId xmlns:a16="http://schemas.microsoft.com/office/drawing/2014/main" id="{B0980F3B-36A8-00BC-0354-19F25045FFDC}"/>
              </a:ext>
            </a:extLst>
          </p:cNvPr>
          <p:cNvSpPr txBox="1"/>
          <p:nvPr/>
        </p:nvSpPr>
        <p:spPr>
          <a:xfrm>
            <a:off x="1020788" y="1159591"/>
            <a:ext cx="6575547" cy="523220"/>
          </a:xfrm>
          <a:prstGeom prst="rect">
            <a:avLst/>
          </a:prstGeom>
          <a:noFill/>
        </p:spPr>
        <p:txBody>
          <a:bodyPr wrap="square" rtlCol="0">
            <a:spAutoFit/>
          </a:bodyPr>
          <a:lstStyle/>
          <a:p>
            <a:pPr algn="just"/>
            <a:r>
              <a:rPr lang="it-IT" sz="2800" b="1" dirty="0">
                <a:solidFill>
                  <a:srgbClr val="32A440"/>
                </a:solidFill>
              </a:rPr>
              <a:t>INTERVENTI SOSTEGNO MIMIT </a:t>
            </a:r>
          </a:p>
        </p:txBody>
      </p:sp>
      <p:sp>
        <p:nvSpPr>
          <p:cNvPr id="3" name="CasellaDiTesto 2">
            <a:extLst>
              <a:ext uri="{FF2B5EF4-FFF2-40B4-BE49-F238E27FC236}">
                <a16:creationId xmlns:a16="http://schemas.microsoft.com/office/drawing/2014/main" id="{E565B5ED-1104-1BCD-4D3D-FF3232023B85}"/>
              </a:ext>
            </a:extLst>
          </p:cNvPr>
          <p:cNvSpPr txBox="1"/>
          <p:nvPr/>
        </p:nvSpPr>
        <p:spPr>
          <a:xfrm>
            <a:off x="645695" y="1973308"/>
            <a:ext cx="5501773" cy="409023"/>
          </a:xfrm>
          <a:prstGeom prst="rect">
            <a:avLst/>
          </a:prstGeom>
          <a:noFill/>
        </p:spPr>
        <p:txBody>
          <a:bodyPr wrap="square" rtlCol="0">
            <a:spAutoFit/>
          </a:bodyPr>
          <a:lstStyle/>
          <a:p>
            <a:pPr algn="ctr">
              <a:lnSpc>
                <a:spcPts val="2659"/>
              </a:lnSpc>
            </a:pPr>
            <a:r>
              <a:rPr lang="it-IT" sz="1899" dirty="0">
                <a:solidFill>
                  <a:srgbClr val="171616"/>
                </a:solidFill>
                <a:latin typeface="Oswald Bold"/>
              </a:rPr>
              <a:t>INTERVENTI ART 1, COMMA 54, LEGGE 147/2013</a:t>
            </a:r>
          </a:p>
        </p:txBody>
      </p:sp>
    </p:spTree>
    <p:extLst>
      <p:ext uri="{BB962C8B-B14F-4D97-AF65-F5344CB8AC3E}">
        <p14:creationId xmlns:p14="http://schemas.microsoft.com/office/powerpoint/2010/main" val="96873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1"/>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p:cNvGrpSpPr>
            <a:grpSpLocks/>
          </p:cNvGrpSpPr>
          <p:nvPr/>
        </p:nvGrpSpPr>
        <p:grpSpPr bwMode="auto">
          <a:xfrm>
            <a:off x="0" y="0"/>
            <a:ext cx="287338" cy="6884988"/>
            <a:chOff x="0" y="0"/>
            <a:chExt cx="287338" cy="6884988"/>
          </a:xfrm>
        </p:grpSpPr>
        <p:sp>
          <p:nvSpPr>
            <p:cNvPr id="20" name="Rettangolo 19"/>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p:cNvGrpSpPr/>
          <p:nvPr/>
        </p:nvGrpSpPr>
        <p:grpSpPr>
          <a:xfrm>
            <a:off x="150791" y="790993"/>
            <a:ext cx="6900863" cy="112047"/>
            <a:chOff x="150791" y="790993"/>
            <a:chExt cx="6900863" cy="112047"/>
          </a:xfrm>
        </p:grpSpPr>
        <p:sp>
          <p:nvSpPr>
            <p:cNvPr id="24" name="Rettangolo 23"/>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Freccia destra con strisce 9">
            <a:extLst>
              <a:ext uri="{FF2B5EF4-FFF2-40B4-BE49-F238E27FC236}">
                <a16:creationId xmlns:a16="http://schemas.microsoft.com/office/drawing/2014/main" id="{5BD42363-43E0-13BF-9251-8F1F6176CEED}"/>
              </a:ext>
            </a:extLst>
          </p:cNvPr>
          <p:cNvSpPr/>
          <p:nvPr/>
        </p:nvSpPr>
        <p:spPr>
          <a:xfrm>
            <a:off x="674871" y="1400938"/>
            <a:ext cx="1013022" cy="681010"/>
          </a:xfrm>
          <a:prstGeom prst="stripedRightArrow">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destra con strisce 11">
            <a:extLst>
              <a:ext uri="{FF2B5EF4-FFF2-40B4-BE49-F238E27FC236}">
                <a16:creationId xmlns:a16="http://schemas.microsoft.com/office/drawing/2014/main" id="{4C2B344A-2A57-0480-AC40-8681669D0A31}"/>
              </a:ext>
            </a:extLst>
          </p:cNvPr>
          <p:cNvSpPr/>
          <p:nvPr/>
        </p:nvSpPr>
        <p:spPr>
          <a:xfrm>
            <a:off x="659268" y="2483174"/>
            <a:ext cx="1013022" cy="681010"/>
          </a:xfrm>
          <a:prstGeom prst="stripedRightArrow">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destra con strisce 13">
            <a:extLst>
              <a:ext uri="{FF2B5EF4-FFF2-40B4-BE49-F238E27FC236}">
                <a16:creationId xmlns:a16="http://schemas.microsoft.com/office/drawing/2014/main" id="{512E12BC-9D87-9FF9-2C27-14FF268B96B2}"/>
              </a:ext>
            </a:extLst>
          </p:cNvPr>
          <p:cNvSpPr/>
          <p:nvPr/>
        </p:nvSpPr>
        <p:spPr>
          <a:xfrm>
            <a:off x="674871" y="3418179"/>
            <a:ext cx="1013022" cy="681010"/>
          </a:xfrm>
          <a:prstGeom prst="stripedRightArrow">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9">
            <a:extLst>
              <a:ext uri="{FF2B5EF4-FFF2-40B4-BE49-F238E27FC236}">
                <a16:creationId xmlns:a16="http://schemas.microsoft.com/office/drawing/2014/main" id="{0B1DDEEE-9228-289B-A78C-E6B3C76D4B84}"/>
              </a:ext>
            </a:extLst>
          </p:cNvPr>
          <p:cNvSpPr txBox="1"/>
          <p:nvPr/>
        </p:nvSpPr>
        <p:spPr>
          <a:xfrm>
            <a:off x="1718639" y="1483192"/>
            <a:ext cx="7138023" cy="6155531"/>
          </a:xfrm>
          <a:prstGeom prst="rect">
            <a:avLst/>
          </a:prstGeom>
        </p:spPr>
        <p:txBody>
          <a:bodyPr wrap="square" lIns="0" tIns="0" rIns="0" bIns="0" rtlCol="0" anchor="t">
            <a:spAutoFit/>
          </a:bodyPr>
          <a:lstStyle/>
          <a:p>
            <a:pPr algn="l">
              <a:spcBef>
                <a:spcPct val="0"/>
              </a:spcBef>
            </a:pPr>
            <a:r>
              <a:rPr lang="en-US" sz="2000" b="1" spc="-78" dirty="0" err="1">
                <a:solidFill>
                  <a:srgbClr val="000000"/>
                </a:solidFill>
                <a:latin typeface="+mj-lt"/>
              </a:rPr>
              <a:t>Assegnazione</a:t>
            </a:r>
            <a:r>
              <a:rPr lang="en-US" sz="2000" b="1" spc="-78" dirty="0">
                <a:solidFill>
                  <a:srgbClr val="000000"/>
                </a:solidFill>
                <a:latin typeface="+mj-lt"/>
              </a:rPr>
              <a:t> da </a:t>
            </a:r>
            <a:r>
              <a:rPr lang="en-US" sz="2000" b="1" spc="-78" dirty="0" err="1">
                <a:solidFill>
                  <a:srgbClr val="000000"/>
                </a:solidFill>
                <a:latin typeface="+mj-lt"/>
              </a:rPr>
              <a:t>parte</a:t>
            </a:r>
            <a:r>
              <a:rPr lang="en-US" sz="2000" b="1" spc="-78" dirty="0">
                <a:solidFill>
                  <a:srgbClr val="000000"/>
                </a:solidFill>
                <a:latin typeface="+mj-lt"/>
              </a:rPr>
              <a:t> del MIMIT ai </a:t>
            </a:r>
            <a:r>
              <a:rPr lang="en-US" sz="2000" b="1" spc="-78" dirty="0" err="1">
                <a:solidFill>
                  <a:srgbClr val="000000"/>
                </a:solidFill>
                <a:latin typeface="+mj-lt"/>
              </a:rPr>
              <a:t>confidi</a:t>
            </a:r>
            <a:r>
              <a:rPr lang="en-US" sz="2000" b="1" spc="-78" dirty="0">
                <a:solidFill>
                  <a:srgbClr val="000000"/>
                </a:solidFill>
                <a:latin typeface="+mj-lt"/>
              </a:rPr>
              <a:t> di </a:t>
            </a:r>
            <a:r>
              <a:rPr lang="en-US" sz="2000" b="1" spc="-78" dirty="0" err="1">
                <a:solidFill>
                  <a:srgbClr val="000000"/>
                </a:solidFill>
                <a:latin typeface="+mj-lt"/>
              </a:rPr>
              <a:t>contributi</a:t>
            </a:r>
            <a:r>
              <a:rPr lang="en-US" sz="2000" b="1" spc="-78" dirty="0">
                <a:solidFill>
                  <a:srgbClr val="000000"/>
                </a:solidFill>
                <a:latin typeface="+mj-lt"/>
              </a:rPr>
              <a:t> per la </a:t>
            </a:r>
            <a:r>
              <a:rPr lang="en-US" sz="2000" b="1" spc="-78" dirty="0" err="1">
                <a:solidFill>
                  <a:srgbClr val="000000"/>
                </a:solidFill>
                <a:latin typeface="+mj-lt"/>
              </a:rPr>
              <a:t>concessione</a:t>
            </a:r>
            <a:r>
              <a:rPr lang="en-US" sz="2000" b="1" spc="-78" dirty="0">
                <a:solidFill>
                  <a:srgbClr val="000000"/>
                </a:solidFill>
                <a:latin typeface="+mj-lt"/>
              </a:rPr>
              <a:t> di </a:t>
            </a:r>
            <a:r>
              <a:rPr lang="en-US" sz="2000" b="1" spc="-78" dirty="0" err="1">
                <a:solidFill>
                  <a:srgbClr val="000000"/>
                </a:solidFill>
                <a:latin typeface="+mj-lt"/>
              </a:rPr>
              <a:t>garanzie</a:t>
            </a:r>
            <a:r>
              <a:rPr lang="en-US" sz="2000" b="1" spc="-78" dirty="0">
                <a:solidFill>
                  <a:srgbClr val="000000"/>
                </a:solidFill>
                <a:latin typeface="+mj-lt"/>
              </a:rPr>
              <a:t> </a:t>
            </a:r>
            <a:r>
              <a:rPr lang="en-US" sz="2000" b="1" spc="-78" dirty="0" err="1">
                <a:solidFill>
                  <a:srgbClr val="000000"/>
                </a:solidFill>
                <a:latin typeface="+mj-lt"/>
              </a:rPr>
              <a:t>agevolate</a:t>
            </a:r>
            <a:r>
              <a:rPr lang="en-US" sz="2000" b="1" spc="-78" dirty="0">
                <a:solidFill>
                  <a:srgbClr val="000000"/>
                </a:solidFill>
                <a:latin typeface="+mj-lt"/>
              </a:rPr>
              <a:t> alle PMI </a:t>
            </a:r>
          </a:p>
          <a:p>
            <a:pPr algn="l">
              <a:spcBef>
                <a:spcPct val="0"/>
              </a:spcBef>
            </a:pPr>
            <a:endParaRPr lang="en-US" sz="2000" b="1" u="none" strike="noStrike" spc="-78" dirty="0">
              <a:solidFill>
                <a:srgbClr val="000000"/>
              </a:solidFill>
              <a:latin typeface="+mj-lt"/>
            </a:endParaRPr>
          </a:p>
          <a:p>
            <a:pPr algn="l">
              <a:spcBef>
                <a:spcPct val="0"/>
              </a:spcBef>
            </a:pPr>
            <a:endParaRPr lang="en-US" sz="2000" b="1" spc="-78" dirty="0">
              <a:solidFill>
                <a:srgbClr val="000000"/>
              </a:solidFill>
              <a:latin typeface="+mj-lt"/>
            </a:endParaRPr>
          </a:p>
          <a:p>
            <a:pPr algn="l">
              <a:spcBef>
                <a:spcPct val="0"/>
              </a:spcBef>
            </a:pPr>
            <a:r>
              <a:rPr lang="en-US" sz="2000" b="1" spc="-78" dirty="0" err="1">
                <a:solidFill>
                  <a:srgbClr val="000000"/>
                </a:solidFill>
                <a:latin typeface="+mj-lt"/>
              </a:rPr>
              <a:t>Agevolazione</a:t>
            </a:r>
            <a:r>
              <a:rPr lang="en-US" sz="2000" b="1" spc="-78" dirty="0">
                <a:solidFill>
                  <a:srgbClr val="000000"/>
                </a:solidFill>
                <a:latin typeface="+mj-lt"/>
              </a:rPr>
              <a:t> </a:t>
            </a:r>
            <a:r>
              <a:rPr lang="en-US" sz="2000" b="1" spc="-78" dirty="0" err="1">
                <a:solidFill>
                  <a:srgbClr val="000000"/>
                </a:solidFill>
                <a:latin typeface="+mj-lt"/>
              </a:rPr>
              <a:t>consiste</a:t>
            </a:r>
            <a:r>
              <a:rPr lang="en-US" sz="2000" b="1" spc="-78" dirty="0">
                <a:solidFill>
                  <a:srgbClr val="000000"/>
                </a:solidFill>
                <a:latin typeface="+mj-lt"/>
              </a:rPr>
              <a:t> in uno </a:t>
            </a:r>
            <a:r>
              <a:rPr lang="en-US" sz="2000" b="1" spc="-78" dirty="0" err="1">
                <a:solidFill>
                  <a:srgbClr val="000000"/>
                </a:solidFill>
                <a:latin typeface="+mj-lt"/>
              </a:rPr>
              <a:t>sconto</a:t>
            </a:r>
            <a:r>
              <a:rPr lang="en-US" sz="2000" b="1" spc="-78" dirty="0">
                <a:solidFill>
                  <a:srgbClr val="000000"/>
                </a:solidFill>
                <a:latin typeface="+mj-lt"/>
              </a:rPr>
              <a:t> di </a:t>
            </a:r>
            <a:r>
              <a:rPr lang="en-US" sz="2000" b="1" spc="-78" dirty="0" err="1">
                <a:solidFill>
                  <a:srgbClr val="000000"/>
                </a:solidFill>
                <a:latin typeface="+mj-lt"/>
              </a:rPr>
              <a:t>commissione</a:t>
            </a:r>
            <a:r>
              <a:rPr lang="en-US" sz="2000" b="1" spc="-78" dirty="0">
                <a:solidFill>
                  <a:srgbClr val="000000"/>
                </a:solidFill>
                <a:latin typeface="+mj-lt"/>
              </a:rPr>
              <a:t> </a:t>
            </a:r>
            <a:r>
              <a:rPr lang="en-US" sz="2000" b="1" spc="-78" dirty="0" err="1">
                <a:solidFill>
                  <a:srgbClr val="000000"/>
                </a:solidFill>
                <a:latin typeface="+mj-lt"/>
              </a:rPr>
              <a:t>che</a:t>
            </a:r>
            <a:r>
              <a:rPr lang="en-US" sz="2000" b="1" spc="-78" dirty="0">
                <a:solidFill>
                  <a:srgbClr val="000000"/>
                </a:solidFill>
                <a:latin typeface="+mj-lt"/>
              </a:rPr>
              <a:t> </a:t>
            </a:r>
            <a:r>
              <a:rPr lang="en-US" sz="2000" b="1" spc="-78" dirty="0" err="1">
                <a:solidFill>
                  <a:srgbClr val="000000"/>
                </a:solidFill>
                <a:latin typeface="+mj-lt"/>
              </a:rPr>
              <a:t>può</a:t>
            </a:r>
            <a:r>
              <a:rPr lang="en-US" sz="2000" b="1" spc="-78" dirty="0">
                <a:solidFill>
                  <a:srgbClr val="000000"/>
                </a:solidFill>
                <a:latin typeface="+mj-lt"/>
              </a:rPr>
              <a:t> </a:t>
            </a:r>
            <a:r>
              <a:rPr lang="en-US" sz="2000" b="1" spc="-78" dirty="0" err="1">
                <a:solidFill>
                  <a:srgbClr val="000000"/>
                </a:solidFill>
                <a:latin typeface="+mj-lt"/>
              </a:rPr>
              <a:t>coprire</a:t>
            </a:r>
            <a:r>
              <a:rPr lang="en-US" sz="2000" b="1" spc="-78" dirty="0">
                <a:solidFill>
                  <a:srgbClr val="000000"/>
                </a:solidFill>
                <a:latin typeface="+mj-lt"/>
              </a:rPr>
              <a:t> </a:t>
            </a:r>
            <a:r>
              <a:rPr lang="en-US" sz="2000" b="1" spc="-78" dirty="0" err="1">
                <a:solidFill>
                  <a:srgbClr val="000000"/>
                </a:solidFill>
                <a:latin typeface="+mj-lt"/>
              </a:rPr>
              <a:t>i</a:t>
            </a:r>
            <a:r>
              <a:rPr lang="en-US" sz="2000" b="1" spc="-78" dirty="0">
                <a:solidFill>
                  <a:srgbClr val="000000"/>
                </a:solidFill>
                <a:latin typeface="+mj-lt"/>
              </a:rPr>
              <a:t> soli </a:t>
            </a:r>
            <a:r>
              <a:rPr lang="en-US" sz="2000" b="1" spc="-78" dirty="0" err="1">
                <a:solidFill>
                  <a:srgbClr val="000000"/>
                </a:solidFill>
                <a:latin typeface="+mj-lt"/>
              </a:rPr>
              <a:t>costi</a:t>
            </a:r>
            <a:r>
              <a:rPr lang="en-US" sz="2000" b="1" spc="-78" dirty="0">
                <a:solidFill>
                  <a:srgbClr val="000000"/>
                </a:solidFill>
                <a:latin typeface="+mj-lt"/>
              </a:rPr>
              <a:t> di </a:t>
            </a:r>
            <a:r>
              <a:rPr lang="en-US" sz="2000" b="1" spc="-78" dirty="0" err="1">
                <a:solidFill>
                  <a:srgbClr val="000000"/>
                </a:solidFill>
                <a:latin typeface="+mj-lt"/>
              </a:rPr>
              <a:t>istruttoria</a:t>
            </a:r>
            <a:r>
              <a:rPr lang="en-US" sz="2000" b="1" spc="-78" dirty="0">
                <a:solidFill>
                  <a:srgbClr val="000000"/>
                </a:solidFill>
                <a:latin typeface="+mj-lt"/>
              </a:rPr>
              <a:t>  e </a:t>
            </a:r>
            <a:r>
              <a:rPr lang="en-US" sz="2000" b="1" spc="-78" dirty="0" err="1">
                <a:solidFill>
                  <a:srgbClr val="000000"/>
                </a:solidFill>
                <a:latin typeface="+mj-lt"/>
              </a:rPr>
              <a:t>gestione</a:t>
            </a:r>
            <a:r>
              <a:rPr lang="en-US" sz="2000" b="1" spc="-78" dirty="0">
                <a:solidFill>
                  <a:srgbClr val="000000"/>
                </a:solidFill>
                <a:latin typeface="+mj-lt"/>
              </a:rPr>
              <a:t> </a:t>
            </a:r>
            <a:r>
              <a:rPr lang="en-US" sz="2000" b="1" spc="-78" dirty="0" err="1">
                <a:solidFill>
                  <a:srgbClr val="000000"/>
                </a:solidFill>
                <a:latin typeface="+mj-lt"/>
              </a:rPr>
              <a:t>delle</a:t>
            </a:r>
            <a:r>
              <a:rPr lang="en-US" sz="2000" b="1" spc="-78" dirty="0">
                <a:solidFill>
                  <a:srgbClr val="000000"/>
                </a:solidFill>
                <a:latin typeface="+mj-lt"/>
              </a:rPr>
              <a:t> </a:t>
            </a:r>
            <a:r>
              <a:rPr lang="en-US" sz="2000" b="1" spc="-78" dirty="0" err="1">
                <a:solidFill>
                  <a:srgbClr val="000000"/>
                </a:solidFill>
                <a:latin typeface="+mj-lt"/>
              </a:rPr>
              <a:t>posizione</a:t>
            </a:r>
            <a:endParaRPr lang="en-US" sz="2000" b="1" u="none" strike="noStrike" spc="-78" dirty="0">
              <a:solidFill>
                <a:srgbClr val="000000"/>
              </a:solidFill>
              <a:latin typeface="+mj-lt"/>
            </a:endParaRPr>
          </a:p>
          <a:p>
            <a:pPr algn="l">
              <a:spcBef>
                <a:spcPct val="0"/>
              </a:spcBef>
            </a:pPr>
            <a:endParaRPr lang="en-US" sz="2000" b="1" spc="-78" dirty="0">
              <a:solidFill>
                <a:srgbClr val="000000"/>
              </a:solidFill>
              <a:latin typeface="+mj-lt"/>
            </a:endParaRPr>
          </a:p>
          <a:p>
            <a:pPr algn="l">
              <a:spcBef>
                <a:spcPct val="0"/>
              </a:spcBef>
            </a:pPr>
            <a:r>
              <a:rPr lang="en-US" sz="2000" b="1" u="none" strike="noStrike" spc="-78" dirty="0" err="1">
                <a:solidFill>
                  <a:srgbClr val="000000"/>
                </a:solidFill>
                <a:latin typeface="+mj-lt"/>
              </a:rPr>
              <a:t>Gestione</a:t>
            </a:r>
            <a:r>
              <a:rPr lang="en-US" sz="2000" b="1" u="none" strike="noStrike" spc="-78" dirty="0">
                <a:solidFill>
                  <a:srgbClr val="000000"/>
                </a:solidFill>
                <a:latin typeface="+mj-lt"/>
              </a:rPr>
              <a:t> del </a:t>
            </a:r>
            <a:r>
              <a:rPr lang="en-US" sz="2000" b="1" u="none" strike="noStrike" spc="-78" dirty="0" err="1">
                <a:solidFill>
                  <a:srgbClr val="000000"/>
                </a:solidFill>
                <a:latin typeface="+mj-lt"/>
              </a:rPr>
              <a:t>fondo</a:t>
            </a:r>
            <a:r>
              <a:rPr lang="en-US" sz="2000" b="1" u="none" strike="noStrike" spc="-78" dirty="0">
                <a:solidFill>
                  <a:srgbClr val="000000"/>
                </a:solidFill>
                <a:latin typeface="+mj-lt"/>
              </a:rPr>
              <a:t> </a:t>
            </a:r>
            <a:r>
              <a:rPr lang="en-US" sz="2000" b="1" u="none" strike="noStrike" spc="-78" dirty="0" err="1">
                <a:solidFill>
                  <a:srgbClr val="000000"/>
                </a:solidFill>
                <a:latin typeface="+mj-lt"/>
              </a:rPr>
              <a:t>rischi</a:t>
            </a:r>
            <a:r>
              <a:rPr lang="en-US" sz="2000" b="1" u="none" strike="noStrike" spc="-78" dirty="0">
                <a:solidFill>
                  <a:srgbClr val="000000"/>
                </a:solidFill>
                <a:latin typeface="+mj-lt"/>
              </a:rPr>
              <a:t> da </a:t>
            </a:r>
            <a:r>
              <a:rPr lang="en-US" sz="2000" b="1" u="none" strike="noStrike" spc="-78" dirty="0" err="1">
                <a:solidFill>
                  <a:srgbClr val="000000"/>
                </a:solidFill>
                <a:latin typeface="+mj-lt"/>
              </a:rPr>
              <a:t>parte</a:t>
            </a:r>
            <a:r>
              <a:rPr lang="en-US" sz="2000" b="1" u="none" strike="noStrike" spc="-78" dirty="0">
                <a:solidFill>
                  <a:srgbClr val="000000"/>
                </a:solidFill>
                <a:latin typeface="+mj-lt"/>
              </a:rPr>
              <a:t> </a:t>
            </a:r>
            <a:r>
              <a:rPr lang="en-US" sz="2000" b="1" u="none" strike="noStrike" spc="-78" dirty="0" err="1">
                <a:solidFill>
                  <a:srgbClr val="000000"/>
                </a:solidFill>
                <a:latin typeface="+mj-lt"/>
              </a:rPr>
              <a:t>dei</a:t>
            </a:r>
            <a:r>
              <a:rPr lang="en-US" sz="2000" b="1" u="none" strike="noStrike" spc="-78" dirty="0">
                <a:solidFill>
                  <a:srgbClr val="000000"/>
                </a:solidFill>
                <a:latin typeface="+mj-lt"/>
              </a:rPr>
              <a:t> </a:t>
            </a:r>
            <a:r>
              <a:rPr lang="en-US" sz="2000" b="1" u="none" strike="noStrike" spc="-78" dirty="0" err="1">
                <a:solidFill>
                  <a:srgbClr val="000000"/>
                </a:solidFill>
                <a:latin typeface="+mj-lt"/>
              </a:rPr>
              <a:t>confidi</a:t>
            </a:r>
            <a:r>
              <a:rPr lang="en-US" sz="2000" b="1" u="none" strike="noStrike" spc="-78" dirty="0">
                <a:solidFill>
                  <a:srgbClr val="000000"/>
                </a:solidFill>
                <a:latin typeface="+mj-lt"/>
              </a:rPr>
              <a:t> </a:t>
            </a:r>
            <a:r>
              <a:rPr lang="en-US" sz="2000" b="1" u="none" strike="noStrike" spc="-78" dirty="0" err="1">
                <a:solidFill>
                  <a:srgbClr val="000000"/>
                </a:solidFill>
                <a:latin typeface="+mj-lt"/>
              </a:rPr>
              <a:t>soggetta</a:t>
            </a:r>
            <a:r>
              <a:rPr lang="en-US" sz="2000" b="1" u="none" strike="noStrike" spc="-78" dirty="0">
                <a:solidFill>
                  <a:srgbClr val="000000"/>
                </a:solidFill>
                <a:latin typeface="+mj-lt"/>
              </a:rPr>
              <a:t> al </a:t>
            </a:r>
            <a:r>
              <a:rPr lang="en-US" sz="2000" b="1" spc="-78" dirty="0" err="1">
                <a:solidFill>
                  <a:srgbClr val="000000"/>
                </a:solidFill>
                <a:latin typeface="+mj-lt"/>
              </a:rPr>
              <a:t>m</a:t>
            </a:r>
            <a:r>
              <a:rPr lang="en-US" sz="2000" b="1" u="none" strike="noStrike" spc="-78" dirty="0" err="1">
                <a:solidFill>
                  <a:srgbClr val="000000"/>
                </a:solidFill>
                <a:latin typeface="+mj-lt"/>
              </a:rPr>
              <a:t>onitoraggio</a:t>
            </a:r>
            <a:r>
              <a:rPr lang="en-US" sz="2000" b="1" u="none" strike="noStrike" spc="-78" dirty="0">
                <a:solidFill>
                  <a:srgbClr val="000000"/>
                </a:solidFill>
                <a:latin typeface="+mj-lt"/>
              </a:rPr>
              <a:t> e </a:t>
            </a:r>
            <a:r>
              <a:rPr lang="en-US" sz="2000" b="1" u="none" strike="noStrike" spc="-78" dirty="0" err="1">
                <a:solidFill>
                  <a:srgbClr val="000000"/>
                </a:solidFill>
                <a:latin typeface="+mj-lt"/>
              </a:rPr>
              <a:t>controllo</a:t>
            </a:r>
            <a:r>
              <a:rPr lang="en-US" sz="2000" b="1" u="none" strike="noStrike" spc="-78" dirty="0">
                <a:solidFill>
                  <a:srgbClr val="000000"/>
                </a:solidFill>
                <a:latin typeface="+mj-lt"/>
              </a:rPr>
              <a:t> </a:t>
            </a:r>
            <a:r>
              <a:rPr lang="en-US" sz="2000" b="1" spc="-78" dirty="0">
                <a:solidFill>
                  <a:srgbClr val="000000"/>
                </a:solidFill>
                <a:latin typeface="+mj-lt"/>
              </a:rPr>
              <a:t>del </a:t>
            </a:r>
            <a:r>
              <a:rPr lang="en-US" sz="2000" b="1" u="none" strike="noStrike" spc="-78" dirty="0" err="1">
                <a:solidFill>
                  <a:srgbClr val="000000"/>
                </a:solidFill>
                <a:latin typeface="+mj-lt"/>
              </a:rPr>
              <a:t>Ministero</a:t>
            </a:r>
            <a:endParaRPr lang="en-US" sz="2000" b="1" u="none" strike="noStrike" spc="-78" dirty="0">
              <a:solidFill>
                <a:srgbClr val="000000"/>
              </a:solidFill>
              <a:latin typeface="+mj-lt"/>
            </a:endParaRPr>
          </a:p>
          <a:p>
            <a:pPr algn="l">
              <a:spcBef>
                <a:spcPct val="0"/>
              </a:spcBef>
            </a:pPr>
            <a:endParaRPr lang="en-US" sz="2000" b="1" spc="-78" dirty="0">
              <a:solidFill>
                <a:srgbClr val="000000"/>
              </a:solidFill>
              <a:latin typeface="+mj-lt"/>
            </a:endParaRPr>
          </a:p>
          <a:p>
            <a:pPr algn="l">
              <a:spcBef>
                <a:spcPct val="0"/>
              </a:spcBef>
            </a:pPr>
            <a:r>
              <a:rPr lang="en-US" sz="2000" b="1" spc="-78" dirty="0" err="1">
                <a:solidFill>
                  <a:srgbClr val="000000"/>
                </a:solidFill>
                <a:latin typeface="+mj-lt"/>
              </a:rPr>
              <a:t>Restituzione</a:t>
            </a:r>
            <a:r>
              <a:rPr lang="en-US" sz="2000" b="1" spc="-78" dirty="0">
                <a:solidFill>
                  <a:srgbClr val="000000"/>
                </a:solidFill>
                <a:latin typeface="+mj-lt"/>
              </a:rPr>
              <a:t> </a:t>
            </a:r>
            <a:r>
              <a:rPr lang="en-US" sz="2000" b="1" spc="-78" dirty="0" err="1">
                <a:solidFill>
                  <a:srgbClr val="000000"/>
                </a:solidFill>
                <a:latin typeface="+mj-lt"/>
              </a:rPr>
              <a:t>delle</a:t>
            </a:r>
            <a:r>
              <a:rPr lang="en-US" sz="2000" b="1" spc="-78" dirty="0">
                <a:solidFill>
                  <a:srgbClr val="000000"/>
                </a:solidFill>
                <a:latin typeface="+mj-lt"/>
              </a:rPr>
              <a:t> </a:t>
            </a:r>
            <a:r>
              <a:rPr lang="en-US" sz="2000" b="1" spc="-78" dirty="0" err="1">
                <a:solidFill>
                  <a:srgbClr val="000000"/>
                </a:solidFill>
                <a:latin typeface="+mj-lt"/>
              </a:rPr>
              <a:t>risorse</a:t>
            </a:r>
            <a:r>
              <a:rPr lang="en-US" sz="2000" b="1" spc="-78" dirty="0">
                <a:solidFill>
                  <a:srgbClr val="000000"/>
                </a:solidFill>
                <a:latin typeface="+mj-lt"/>
              </a:rPr>
              <a:t> al </a:t>
            </a:r>
            <a:r>
              <a:rPr lang="en-US" sz="2000" b="1" spc="-78" dirty="0" err="1">
                <a:solidFill>
                  <a:srgbClr val="000000"/>
                </a:solidFill>
                <a:latin typeface="+mj-lt"/>
              </a:rPr>
              <a:t>Ministero</a:t>
            </a:r>
            <a:r>
              <a:rPr lang="en-US" sz="2000" b="1" spc="-78" dirty="0">
                <a:solidFill>
                  <a:srgbClr val="000000"/>
                </a:solidFill>
                <a:latin typeface="+mj-lt"/>
              </a:rPr>
              <a:t> al </a:t>
            </a:r>
            <a:r>
              <a:rPr lang="en-US" sz="2000" b="1" spc="-78" dirty="0" err="1">
                <a:solidFill>
                  <a:srgbClr val="000000"/>
                </a:solidFill>
                <a:latin typeface="+mj-lt"/>
              </a:rPr>
              <a:t>termine</a:t>
            </a:r>
            <a:r>
              <a:rPr lang="en-US" sz="2000" b="1" spc="-78" dirty="0">
                <a:solidFill>
                  <a:srgbClr val="000000"/>
                </a:solidFill>
                <a:latin typeface="+mj-lt"/>
              </a:rPr>
              <a:t> del </a:t>
            </a:r>
            <a:r>
              <a:rPr lang="en-US" sz="2000" b="1" spc="-78" dirty="0" err="1">
                <a:solidFill>
                  <a:srgbClr val="000000"/>
                </a:solidFill>
                <a:latin typeface="+mj-lt"/>
              </a:rPr>
              <a:t>periodo</a:t>
            </a:r>
            <a:r>
              <a:rPr lang="en-US" sz="2000" b="1" spc="-78" dirty="0">
                <a:solidFill>
                  <a:srgbClr val="000000"/>
                </a:solidFill>
                <a:latin typeface="+mj-lt"/>
              </a:rPr>
              <a:t> di </a:t>
            </a:r>
            <a:r>
              <a:rPr lang="en-US" sz="2000" b="1" spc="-78" dirty="0" err="1">
                <a:solidFill>
                  <a:srgbClr val="000000"/>
                </a:solidFill>
                <a:latin typeface="+mj-lt"/>
              </a:rPr>
              <a:t>gestione</a:t>
            </a:r>
            <a:endParaRPr lang="en-US" sz="2000" b="1" spc="-78" dirty="0">
              <a:solidFill>
                <a:srgbClr val="000000"/>
              </a:solidFill>
              <a:latin typeface="+mj-lt"/>
            </a:endParaRPr>
          </a:p>
          <a:p>
            <a:pPr algn="l">
              <a:spcBef>
                <a:spcPct val="0"/>
              </a:spcBef>
            </a:pPr>
            <a:endParaRPr lang="en-US" sz="2000" b="1" spc="-78" dirty="0">
              <a:solidFill>
                <a:srgbClr val="000000"/>
              </a:solidFill>
              <a:latin typeface="+mj-lt"/>
            </a:endParaRPr>
          </a:p>
          <a:p>
            <a:pPr algn="l">
              <a:spcBef>
                <a:spcPct val="0"/>
              </a:spcBef>
            </a:pPr>
            <a:endParaRPr lang="en-US" sz="2000" b="1" spc="-78" dirty="0">
              <a:solidFill>
                <a:srgbClr val="000000"/>
              </a:solidFill>
              <a:latin typeface="+mj-lt"/>
            </a:endParaRPr>
          </a:p>
          <a:p>
            <a:pPr algn="l">
              <a:spcBef>
                <a:spcPct val="0"/>
              </a:spcBef>
            </a:pPr>
            <a:r>
              <a:rPr lang="en-US" sz="2000" b="1" spc="-78" dirty="0" err="1">
                <a:solidFill>
                  <a:srgbClr val="000000"/>
                </a:solidFill>
                <a:latin typeface="+mj-lt"/>
              </a:rPr>
              <a:t>Moltiplicatore</a:t>
            </a:r>
            <a:r>
              <a:rPr lang="en-US" sz="2000" b="1" spc="-78" dirty="0">
                <a:solidFill>
                  <a:srgbClr val="000000"/>
                </a:solidFill>
                <a:latin typeface="+mj-lt"/>
              </a:rPr>
              <a:t> </a:t>
            </a:r>
            <a:r>
              <a:rPr lang="en-US" sz="2000" b="1" spc="-78" dirty="0" err="1">
                <a:solidFill>
                  <a:srgbClr val="000000"/>
                </a:solidFill>
                <a:latin typeface="+mj-lt"/>
              </a:rPr>
              <a:t>minimo</a:t>
            </a:r>
            <a:r>
              <a:rPr lang="en-US" sz="2000" b="1" spc="-78" dirty="0">
                <a:solidFill>
                  <a:srgbClr val="000000"/>
                </a:solidFill>
                <a:latin typeface="+mj-lt"/>
              </a:rPr>
              <a:t> </a:t>
            </a:r>
            <a:r>
              <a:rPr lang="en-US" sz="2000" b="1" spc="-78" dirty="0" err="1">
                <a:solidFill>
                  <a:srgbClr val="000000"/>
                </a:solidFill>
                <a:latin typeface="+mj-lt"/>
              </a:rPr>
              <a:t>richiesto</a:t>
            </a:r>
            <a:r>
              <a:rPr lang="en-US" sz="2000" b="1" spc="-78" dirty="0">
                <a:solidFill>
                  <a:srgbClr val="000000"/>
                </a:solidFill>
                <a:latin typeface="+mj-lt"/>
              </a:rPr>
              <a:t> 1 a 4 </a:t>
            </a:r>
            <a:r>
              <a:rPr lang="en-US" sz="2000" b="1" spc="-78" dirty="0" err="1">
                <a:solidFill>
                  <a:srgbClr val="000000"/>
                </a:solidFill>
                <a:latin typeface="+mj-lt"/>
              </a:rPr>
              <a:t>sul</a:t>
            </a:r>
            <a:r>
              <a:rPr lang="en-US" sz="2000" b="1" spc="-78" dirty="0">
                <a:solidFill>
                  <a:srgbClr val="000000"/>
                </a:solidFill>
                <a:latin typeface="+mj-lt"/>
              </a:rPr>
              <a:t> </a:t>
            </a:r>
            <a:r>
              <a:rPr lang="en-US" sz="2000" b="1" spc="-78" dirty="0" err="1">
                <a:solidFill>
                  <a:srgbClr val="000000"/>
                </a:solidFill>
                <a:latin typeface="+mj-lt"/>
              </a:rPr>
              <a:t>garantito</a:t>
            </a:r>
            <a:endParaRPr lang="en-US" sz="2000" b="1" spc="-78" dirty="0">
              <a:solidFill>
                <a:srgbClr val="000000"/>
              </a:solidFill>
              <a:latin typeface="+mj-lt"/>
            </a:endParaRPr>
          </a:p>
          <a:p>
            <a:pPr algn="l">
              <a:spcBef>
                <a:spcPct val="0"/>
              </a:spcBef>
            </a:pPr>
            <a:r>
              <a:rPr lang="en-US" sz="2000" b="1" spc="-78" dirty="0">
                <a:solidFill>
                  <a:srgbClr val="000000"/>
                </a:solidFill>
                <a:latin typeface="+mj-lt"/>
              </a:rPr>
              <a:t> </a:t>
            </a:r>
          </a:p>
          <a:p>
            <a:pPr algn="l">
              <a:spcBef>
                <a:spcPct val="0"/>
              </a:spcBef>
            </a:pPr>
            <a:r>
              <a:rPr lang="en-US" sz="2000" b="1" spc="-78" dirty="0">
                <a:solidFill>
                  <a:srgbClr val="000000"/>
                </a:solidFill>
                <a:latin typeface="+mj-lt"/>
              </a:rPr>
              <a:t> </a:t>
            </a:r>
          </a:p>
          <a:p>
            <a:pPr algn="l">
              <a:spcBef>
                <a:spcPct val="0"/>
              </a:spcBef>
            </a:pPr>
            <a:endParaRPr lang="en-US" sz="2000" b="1" spc="-78" dirty="0">
              <a:solidFill>
                <a:srgbClr val="000000"/>
              </a:solidFill>
              <a:latin typeface="+mj-lt"/>
            </a:endParaRPr>
          </a:p>
          <a:p>
            <a:pPr algn="l">
              <a:spcBef>
                <a:spcPct val="0"/>
              </a:spcBef>
            </a:pPr>
            <a:endParaRPr lang="en-US" sz="2000" u="none" strike="noStrike" spc="-78" dirty="0">
              <a:solidFill>
                <a:srgbClr val="000000"/>
              </a:solidFill>
              <a:latin typeface="+mj-lt"/>
            </a:endParaRPr>
          </a:p>
          <a:p>
            <a:pPr algn="l">
              <a:spcBef>
                <a:spcPct val="0"/>
              </a:spcBef>
            </a:pPr>
            <a:endParaRPr lang="en-US" sz="2000" spc="-78" dirty="0">
              <a:solidFill>
                <a:srgbClr val="000000"/>
              </a:solidFill>
              <a:latin typeface="+mj-lt"/>
            </a:endParaRPr>
          </a:p>
          <a:p>
            <a:pPr algn="l">
              <a:spcBef>
                <a:spcPct val="0"/>
              </a:spcBef>
            </a:pPr>
            <a:endParaRPr lang="en-US" sz="2000" u="none" strike="noStrike" spc="-78" dirty="0">
              <a:solidFill>
                <a:srgbClr val="000000"/>
              </a:solidFill>
              <a:latin typeface="+mj-lt"/>
            </a:endParaRPr>
          </a:p>
        </p:txBody>
      </p:sp>
      <p:sp>
        <p:nvSpPr>
          <p:cNvPr id="18" name="TextBox 31">
            <a:extLst>
              <a:ext uri="{FF2B5EF4-FFF2-40B4-BE49-F238E27FC236}">
                <a16:creationId xmlns:a16="http://schemas.microsoft.com/office/drawing/2014/main" id="{35175280-002B-71F4-0EC9-6DDC0AE4E8EF}"/>
              </a:ext>
            </a:extLst>
          </p:cNvPr>
          <p:cNvSpPr txBox="1"/>
          <p:nvPr/>
        </p:nvSpPr>
        <p:spPr>
          <a:xfrm>
            <a:off x="530506" y="399984"/>
            <a:ext cx="4833581"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DM 3 </a:t>
            </a:r>
            <a:r>
              <a:rPr lang="en-US" sz="2000" b="1" dirty="0" err="1">
                <a:solidFill>
                  <a:srgbClr val="171616"/>
                </a:solidFill>
                <a:latin typeface="+mj-lt"/>
              </a:rPr>
              <a:t>gennaio</a:t>
            </a:r>
            <a:r>
              <a:rPr lang="en-US" sz="2000" b="1" dirty="0">
                <a:solidFill>
                  <a:srgbClr val="171616"/>
                </a:solidFill>
                <a:latin typeface="+mj-lt"/>
              </a:rPr>
              <a:t> 2017  e DM 7 Aprile 2021</a:t>
            </a:r>
          </a:p>
        </p:txBody>
      </p:sp>
      <p:pic>
        <p:nvPicPr>
          <p:cNvPr id="2" name="Immagine 1">
            <a:extLst>
              <a:ext uri="{FF2B5EF4-FFF2-40B4-BE49-F238E27FC236}">
                <a16:creationId xmlns:a16="http://schemas.microsoft.com/office/drawing/2014/main" id="{1EDE5068-2999-5AF8-991C-653692A49908}"/>
              </a:ext>
            </a:extLst>
          </p:cNvPr>
          <p:cNvPicPr>
            <a:picLocks noChangeAspect="1"/>
          </p:cNvPicPr>
          <p:nvPr/>
        </p:nvPicPr>
        <p:blipFill>
          <a:blip r:embed="rId2"/>
          <a:stretch>
            <a:fillRect/>
          </a:stretch>
        </p:blipFill>
        <p:spPr>
          <a:xfrm>
            <a:off x="530507" y="4332424"/>
            <a:ext cx="1012024" cy="676715"/>
          </a:xfrm>
          <a:prstGeom prst="rect">
            <a:avLst/>
          </a:prstGeom>
        </p:spPr>
      </p:pic>
      <p:pic>
        <p:nvPicPr>
          <p:cNvPr id="3" name="Immagine 2">
            <a:extLst>
              <a:ext uri="{FF2B5EF4-FFF2-40B4-BE49-F238E27FC236}">
                <a16:creationId xmlns:a16="http://schemas.microsoft.com/office/drawing/2014/main" id="{1BA2D7DE-EC0C-56B4-0AA9-009B1FE02C99}"/>
              </a:ext>
            </a:extLst>
          </p:cNvPr>
          <p:cNvPicPr>
            <a:picLocks noChangeAspect="1"/>
          </p:cNvPicPr>
          <p:nvPr/>
        </p:nvPicPr>
        <p:blipFill>
          <a:blip r:embed="rId2"/>
          <a:stretch>
            <a:fillRect/>
          </a:stretch>
        </p:blipFill>
        <p:spPr>
          <a:xfrm>
            <a:off x="674871" y="5288894"/>
            <a:ext cx="1012024" cy="676715"/>
          </a:xfrm>
          <a:prstGeom prst="rect">
            <a:avLst/>
          </a:prstGeom>
        </p:spPr>
      </p:pic>
    </p:spTree>
    <p:extLst>
      <p:ext uri="{BB962C8B-B14F-4D97-AF65-F5344CB8AC3E}">
        <p14:creationId xmlns:p14="http://schemas.microsoft.com/office/powerpoint/2010/main" val="153016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1"/>
          <p:cNvSpPr>
            <a:spLocks noGrp="1"/>
          </p:cNvSpPr>
          <p:nvPr>
            <p:ph type="sldNum" sz="quarter" idx="12"/>
          </p:nvPr>
        </p:nvSpPr>
        <p:spPr bwMode="auto">
          <a:xfrm>
            <a:off x="6553200" y="7456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D473B3-F675-4A97-BB1C-EC0F6BC97EA3}" type="slidenum">
              <a:rPr kumimoji="0" lang="it-IT" altLang="it-IT"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it-IT" altLang="it-IT"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19" name="Rettangolo 18"/>
          <p:cNvSpPr/>
          <p:nvPr/>
        </p:nvSpPr>
        <p:spPr>
          <a:xfrm>
            <a:off x="0" y="26988"/>
            <a:ext cx="28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412" name="Gruppo 43"/>
          <p:cNvGrpSpPr>
            <a:grpSpLocks/>
          </p:cNvGrpSpPr>
          <p:nvPr/>
        </p:nvGrpSpPr>
        <p:grpSpPr bwMode="auto">
          <a:xfrm>
            <a:off x="0" y="0"/>
            <a:ext cx="287338" cy="6884988"/>
            <a:chOff x="0" y="0"/>
            <a:chExt cx="287338" cy="6884988"/>
          </a:xfrm>
        </p:grpSpPr>
        <p:sp>
          <p:nvSpPr>
            <p:cNvPr id="20" name="Rettangolo 19"/>
            <p:cNvSpPr/>
            <p:nvPr/>
          </p:nvSpPr>
          <p:spPr>
            <a:xfrm>
              <a:off x="0" y="0"/>
              <a:ext cx="287338" cy="4392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ttangolo 20"/>
            <p:cNvSpPr/>
            <p:nvPr/>
          </p:nvSpPr>
          <p:spPr>
            <a:xfrm>
              <a:off x="0" y="6092825"/>
              <a:ext cx="287338" cy="7921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uppo 22"/>
          <p:cNvGrpSpPr/>
          <p:nvPr/>
        </p:nvGrpSpPr>
        <p:grpSpPr>
          <a:xfrm>
            <a:off x="150791" y="790993"/>
            <a:ext cx="6900863" cy="112047"/>
            <a:chOff x="150791" y="790993"/>
            <a:chExt cx="6900863" cy="112047"/>
          </a:xfrm>
        </p:grpSpPr>
        <p:sp>
          <p:nvSpPr>
            <p:cNvPr id="24" name="Rettangolo 23"/>
            <p:cNvSpPr/>
            <p:nvPr/>
          </p:nvSpPr>
          <p:spPr>
            <a:xfrm>
              <a:off x="150791" y="836712"/>
              <a:ext cx="6900863" cy="6632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ttangolo 24"/>
            <p:cNvSpPr/>
            <p:nvPr/>
          </p:nvSpPr>
          <p:spPr>
            <a:xfrm>
              <a:off x="150791" y="790993"/>
              <a:ext cx="6578336" cy="45719"/>
            </a:xfrm>
            <a:prstGeom prst="rect">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8" name="Immagine 7" descr="Immagine che contiene Blocco di legno, interno, legno&#10;&#10;Descrizione generata automaticamente">
            <a:extLst>
              <a:ext uri="{FF2B5EF4-FFF2-40B4-BE49-F238E27FC236}">
                <a16:creationId xmlns:a16="http://schemas.microsoft.com/office/drawing/2014/main" id="{51079CE6-15CC-68C1-1786-CE817077A3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7544" y="1103773"/>
            <a:ext cx="7776864" cy="1677156"/>
          </a:xfrm>
          <a:prstGeom prst="rect">
            <a:avLst/>
          </a:prstGeom>
        </p:spPr>
      </p:pic>
      <p:sp>
        <p:nvSpPr>
          <p:cNvPr id="14" name="CasellaDiTesto 13">
            <a:extLst>
              <a:ext uri="{FF2B5EF4-FFF2-40B4-BE49-F238E27FC236}">
                <a16:creationId xmlns:a16="http://schemas.microsoft.com/office/drawing/2014/main" id="{2D1D49F5-EF6F-E597-405C-BF89DD0C84B0}"/>
              </a:ext>
            </a:extLst>
          </p:cNvPr>
          <p:cNvSpPr txBox="1"/>
          <p:nvPr/>
        </p:nvSpPr>
        <p:spPr>
          <a:xfrm>
            <a:off x="557461" y="3284984"/>
            <a:ext cx="8407027" cy="3908762"/>
          </a:xfrm>
          <a:prstGeom prst="rect">
            <a:avLst/>
          </a:prstGeom>
          <a:noFill/>
        </p:spPr>
        <p:txBody>
          <a:bodyPr wrap="square">
            <a:spAutoFit/>
          </a:bodyPr>
          <a:lstStyle/>
          <a:p>
            <a:pPr>
              <a:buClr>
                <a:srgbClr val="0070C0"/>
              </a:buClr>
            </a:pPr>
            <a:endParaRPr lang="it-IT" sz="1600" b="1" dirty="0">
              <a:solidFill>
                <a:srgbClr val="32A440"/>
              </a:solidFill>
            </a:endParaRPr>
          </a:p>
          <a:p>
            <a:pPr>
              <a:buClr>
                <a:srgbClr val="0070C0"/>
              </a:buClr>
            </a:pPr>
            <a:r>
              <a:rPr lang="it-IT" sz="1400" b="1" dirty="0">
                <a:solidFill>
                  <a:srgbClr val="32A440"/>
                </a:solidFill>
              </a:rPr>
              <a:t>DOTAZIONE   </a:t>
            </a:r>
            <a:r>
              <a:rPr lang="it-IT" sz="1400" b="1" dirty="0"/>
              <a:t>euro 225 milioni</a:t>
            </a:r>
          </a:p>
          <a:p>
            <a:pPr>
              <a:buClr>
                <a:srgbClr val="0070C0"/>
              </a:buClr>
            </a:pPr>
            <a:endParaRPr lang="it-IT" sz="1400" dirty="0"/>
          </a:p>
          <a:p>
            <a:pPr>
              <a:buClr>
                <a:srgbClr val="0070C0"/>
              </a:buClr>
            </a:pPr>
            <a:r>
              <a:rPr lang="it-IT" sz="1400" dirty="0"/>
              <a:t> </a:t>
            </a:r>
          </a:p>
          <a:p>
            <a:pPr>
              <a:buClr>
                <a:srgbClr val="0070C0"/>
              </a:buClr>
            </a:pPr>
            <a:endParaRPr lang="it-IT" sz="1400" b="1" dirty="0">
              <a:solidFill>
                <a:srgbClr val="32A440"/>
              </a:solidFill>
            </a:endParaRPr>
          </a:p>
          <a:p>
            <a:pPr>
              <a:buClr>
                <a:srgbClr val="0070C0"/>
              </a:buClr>
            </a:pPr>
            <a:r>
              <a:rPr lang="it-IT" sz="1400" b="1" dirty="0">
                <a:solidFill>
                  <a:srgbClr val="32A440"/>
                </a:solidFill>
              </a:rPr>
              <a:t>CONFIDI GESTORI </a:t>
            </a:r>
            <a:r>
              <a:rPr lang="it-IT" sz="1400" b="1" dirty="0"/>
              <a:t>100</a:t>
            </a:r>
          </a:p>
          <a:p>
            <a:pPr>
              <a:buClr>
                <a:srgbClr val="0070C0"/>
              </a:buClr>
            </a:pPr>
            <a:endParaRPr lang="it-IT" sz="1400" b="1" dirty="0"/>
          </a:p>
          <a:p>
            <a:pPr>
              <a:buClr>
                <a:srgbClr val="0070C0"/>
              </a:buClr>
            </a:pPr>
            <a:endParaRPr lang="it-IT" sz="1400" b="1" dirty="0"/>
          </a:p>
          <a:p>
            <a:pPr>
              <a:buClr>
                <a:srgbClr val="0070C0"/>
              </a:buClr>
            </a:pPr>
            <a:endParaRPr lang="it-IT" sz="1400" dirty="0"/>
          </a:p>
          <a:p>
            <a:pPr>
              <a:buClr>
                <a:srgbClr val="0070C0"/>
              </a:buClr>
            </a:pPr>
            <a:r>
              <a:rPr lang="it-IT" sz="1400" b="1" dirty="0">
                <a:solidFill>
                  <a:srgbClr val="32A440"/>
                </a:solidFill>
              </a:rPr>
              <a:t> RISORSE ASSEGNATE </a:t>
            </a:r>
            <a:r>
              <a:rPr lang="it-IT" sz="1400" b="1" dirty="0"/>
              <a:t>euro 223 milioni</a:t>
            </a:r>
          </a:p>
          <a:p>
            <a:pPr>
              <a:buClr>
                <a:srgbClr val="0070C0"/>
              </a:buClr>
              <a:buFont typeface="Wingdings" panose="05000000000000000000" pitchFamily="2" charset="2"/>
              <a:buChar char="ü"/>
            </a:pPr>
            <a:endParaRPr lang="it-IT" sz="1600" b="1" dirty="0"/>
          </a:p>
          <a:p>
            <a:pPr>
              <a:buClr>
                <a:srgbClr val="0070C0"/>
              </a:buClr>
            </a:pPr>
            <a:endParaRPr lang="it-IT" dirty="0"/>
          </a:p>
          <a:p>
            <a:pPr>
              <a:buClr>
                <a:srgbClr val="0070C0"/>
              </a:buClr>
              <a:buFont typeface="Wingdings" panose="05000000000000000000" pitchFamily="2" charset="2"/>
              <a:buChar char="ü"/>
            </a:pPr>
            <a:endParaRPr lang="it-IT" dirty="0"/>
          </a:p>
          <a:p>
            <a:pPr>
              <a:buClr>
                <a:srgbClr val="0070C0"/>
              </a:buClr>
              <a:buFont typeface="Wingdings" panose="05000000000000000000" pitchFamily="2" charset="2"/>
              <a:buChar char="ü"/>
            </a:pPr>
            <a:endParaRPr lang="it-IT" dirty="0"/>
          </a:p>
          <a:p>
            <a:pPr>
              <a:buClr>
                <a:srgbClr val="0070C0"/>
              </a:buClr>
            </a:pPr>
            <a:endParaRPr lang="it-IT" dirty="0"/>
          </a:p>
          <a:p>
            <a:pPr>
              <a:buClr>
                <a:srgbClr val="0070C0"/>
              </a:buClr>
            </a:pPr>
            <a:endParaRPr lang="it-IT" dirty="0"/>
          </a:p>
        </p:txBody>
      </p:sp>
      <p:sp>
        <p:nvSpPr>
          <p:cNvPr id="15" name="TextBox 31">
            <a:extLst>
              <a:ext uri="{FF2B5EF4-FFF2-40B4-BE49-F238E27FC236}">
                <a16:creationId xmlns:a16="http://schemas.microsoft.com/office/drawing/2014/main" id="{A7D3FD72-6B1E-EB1D-3AE6-7A6C386E107E}"/>
              </a:ext>
            </a:extLst>
          </p:cNvPr>
          <p:cNvSpPr txBox="1"/>
          <p:nvPr/>
        </p:nvSpPr>
        <p:spPr>
          <a:xfrm>
            <a:off x="530506" y="399984"/>
            <a:ext cx="4833581" cy="307777"/>
          </a:xfrm>
          <a:prstGeom prst="rect">
            <a:avLst/>
          </a:prstGeom>
          <a:solidFill>
            <a:schemeClr val="bg1">
              <a:lumMod val="75000"/>
            </a:schemeClr>
          </a:solidFill>
        </p:spPr>
        <p:txBody>
          <a:bodyPr wrap="square" lIns="0" tIns="0" rIns="0" bIns="0" rtlCol="0" anchor="t">
            <a:spAutoFit/>
          </a:bodyPr>
          <a:lstStyle/>
          <a:p>
            <a:pPr algn="ctr"/>
            <a:r>
              <a:rPr lang="en-US" sz="2000" b="1" dirty="0">
                <a:solidFill>
                  <a:srgbClr val="171616"/>
                </a:solidFill>
                <a:latin typeface="+mj-lt"/>
              </a:rPr>
              <a:t>DM 3 </a:t>
            </a:r>
            <a:r>
              <a:rPr lang="en-US" sz="2000" b="1" dirty="0" err="1">
                <a:solidFill>
                  <a:srgbClr val="171616"/>
                </a:solidFill>
                <a:latin typeface="+mj-lt"/>
              </a:rPr>
              <a:t>gennaio</a:t>
            </a:r>
            <a:r>
              <a:rPr lang="en-US" sz="2000" b="1" dirty="0">
                <a:solidFill>
                  <a:srgbClr val="171616"/>
                </a:solidFill>
                <a:latin typeface="+mj-lt"/>
              </a:rPr>
              <a:t> 2017  e DM 7 Aprile 2021</a:t>
            </a:r>
          </a:p>
        </p:txBody>
      </p:sp>
      <p:sp>
        <p:nvSpPr>
          <p:cNvPr id="16" name="CasellaDiTesto 15">
            <a:extLst>
              <a:ext uri="{FF2B5EF4-FFF2-40B4-BE49-F238E27FC236}">
                <a16:creationId xmlns:a16="http://schemas.microsoft.com/office/drawing/2014/main" id="{DDB76E22-7C0B-CF0B-8C38-1F57ECEA085E}"/>
              </a:ext>
            </a:extLst>
          </p:cNvPr>
          <p:cNvSpPr txBox="1"/>
          <p:nvPr/>
        </p:nvSpPr>
        <p:spPr>
          <a:xfrm>
            <a:off x="4572000" y="3573016"/>
            <a:ext cx="4392488" cy="3139321"/>
          </a:xfrm>
          <a:prstGeom prst="rect">
            <a:avLst/>
          </a:prstGeom>
          <a:noFill/>
        </p:spPr>
        <p:txBody>
          <a:bodyPr wrap="square" rtlCol="0">
            <a:spAutoFit/>
          </a:bodyPr>
          <a:lstStyle/>
          <a:p>
            <a:pPr>
              <a:buClr>
                <a:srgbClr val="0070C0"/>
              </a:buClr>
            </a:pPr>
            <a:r>
              <a:rPr lang="it-IT" sz="1400" b="1" dirty="0">
                <a:solidFill>
                  <a:srgbClr val="32A440"/>
                </a:solidFill>
              </a:rPr>
              <a:t>INTERVENTI DI GARANZIA EFFETTUATI </a:t>
            </a:r>
          </a:p>
          <a:p>
            <a:pPr>
              <a:buClr>
                <a:srgbClr val="0070C0"/>
              </a:buClr>
            </a:pPr>
            <a:r>
              <a:rPr lang="it-IT" sz="1400" b="1" dirty="0"/>
              <a:t>18.000 </a:t>
            </a:r>
          </a:p>
          <a:p>
            <a:pPr>
              <a:buClr>
                <a:srgbClr val="0070C0"/>
              </a:buClr>
            </a:pPr>
            <a:endParaRPr lang="it-IT" sz="1400" b="1" dirty="0">
              <a:solidFill>
                <a:srgbClr val="32A440"/>
              </a:solidFill>
            </a:endParaRPr>
          </a:p>
          <a:p>
            <a:pPr>
              <a:buClr>
                <a:srgbClr val="0070C0"/>
              </a:buClr>
            </a:pPr>
            <a:r>
              <a:rPr lang="it-IT" sz="1400" b="1" dirty="0">
                <a:solidFill>
                  <a:srgbClr val="32A440"/>
                </a:solidFill>
              </a:rPr>
              <a:t>IMPORTO TOTALE GARANTITO </a:t>
            </a:r>
          </a:p>
          <a:p>
            <a:pPr>
              <a:buClr>
                <a:srgbClr val="0070C0"/>
              </a:buClr>
            </a:pPr>
            <a:r>
              <a:rPr lang="it-IT" sz="1400" b="1" dirty="0"/>
              <a:t>euro 970 </a:t>
            </a:r>
            <a:r>
              <a:rPr lang="it-IT" sz="1400" b="1" dirty="0" err="1"/>
              <a:t>millioni</a:t>
            </a:r>
            <a:endParaRPr lang="it-IT" sz="1400" b="1" dirty="0"/>
          </a:p>
          <a:p>
            <a:pPr>
              <a:buClr>
                <a:srgbClr val="0070C0"/>
              </a:buClr>
            </a:pPr>
            <a:endParaRPr lang="it-IT" sz="1400" b="1" dirty="0">
              <a:solidFill>
                <a:srgbClr val="32A440"/>
              </a:solidFill>
            </a:endParaRPr>
          </a:p>
          <a:p>
            <a:pPr>
              <a:buClr>
                <a:srgbClr val="0070C0"/>
              </a:buClr>
            </a:pPr>
            <a:endParaRPr lang="it-IT" sz="1400" b="1" dirty="0">
              <a:solidFill>
                <a:srgbClr val="32A440"/>
              </a:solidFill>
            </a:endParaRPr>
          </a:p>
          <a:p>
            <a:pPr>
              <a:buClr>
                <a:srgbClr val="0070C0"/>
              </a:buClr>
            </a:pPr>
            <a:r>
              <a:rPr lang="it-IT" sz="1400" b="1" dirty="0">
                <a:solidFill>
                  <a:srgbClr val="32A440"/>
                </a:solidFill>
              </a:rPr>
              <a:t>NUMERO DI IMPRESE RAGGIUNTE </a:t>
            </a:r>
          </a:p>
          <a:p>
            <a:pPr>
              <a:buClr>
                <a:srgbClr val="0070C0"/>
              </a:buClr>
            </a:pPr>
            <a:r>
              <a:rPr lang="it-IT" sz="1400" b="1" dirty="0"/>
              <a:t>9500</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6313195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26272</TotalTime>
  <Words>1434</Words>
  <Application>Microsoft Office PowerPoint</Application>
  <PresentationFormat>Presentazione su schermo (4:3)</PresentationFormat>
  <Paragraphs>267</Paragraphs>
  <Slides>18</Slides>
  <Notes>1</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18</vt:i4>
      </vt:variant>
    </vt:vector>
  </HeadingPairs>
  <TitlesOfParts>
    <vt:vector size="28" baseType="lpstr">
      <vt:lpstr>Arial</vt:lpstr>
      <vt:lpstr>Calibri</vt:lpstr>
      <vt:lpstr>DIN-Medium</vt:lpstr>
      <vt:lpstr>LibelSuit-Regular</vt:lpstr>
      <vt:lpstr>Oswald Bold</vt:lpstr>
      <vt:lpstr>Roboto</vt:lpstr>
      <vt:lpstr>Tahoma</vt:lpstr>
      <vt:lpstr>Wingdings</vt:lpstr>
      <vt:lpstr>Tema di Office</vt:lpstr>
      <vt:lpstr>1_Tema di Office</vt:lpstr>
      <vt:lpstr>Presentazione standard di PowerPoint</vt:lpstr>
      <vt:lpstr>Presentazione standard di PowerPoint</vt:lpstr>
      <vt:lpstr>EDUCAZIONE FINANZIARIA  La tematica dell’educazione finanziaria assume un rilievo centrale sia a livello di singola impresa che a livello di sistema del credito</vt:lpstr>
      <vt:lpstr>EDUCAZIONE FINANZIARIA  </vt:lpstr>
      <vt:lpstr>EDUCAZIONE FINANZIARIA  </vt:lpstr>
      <vt:lpstr>VEICOLO ALLE MISURE DI SOSTEGNO PUBBLICO ALL’ACCESSO AL CREDITO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nuova operatività del Fondo nel 2024</vt:lpstr>
      <vt:lpstr>La nuova operatività del Fondo nel 2024</vt:lpstr>
      <vt:lpstr>La nuova operatività del Fondo nel 2024</vt:lpstr>
      <vt:lpstr>La nuova operatività del Fondo nel 2024</vt:lpstr>
      <vt:lpstr>La Sottosezioni CDP - CONFIDI</vt:lpstr>
      <vt:lpstr>La Sottosezioni CDP - CONFIDI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Contratti di Sviluppo</dc:title>
  <dc:creator>Giovanna Pelliccione</dc:creator>
  <cp:lastModifiedBy>Azzurra Marchesano</cp:lastModifiedBy>
  <cp:revision>1691</cp:revision>
  <cp:lastPrinted>2023-02-06T10:29:11Z</cp:lastPrinted>
  <dcterms:created xsi:type="dcterms:W3CDTF">2012-07-17T09:26:34Z</dcterms:created>
  <dcterms:modified xsi:type="dcterms:W3CDTF">2024-02-27T13:56:50Z</dcterms:modified>
</cp:coreProperties>
</file>